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27"/>
  </p:notesMasterIdLst>
  <p:handoutMasterIdLst>
    <p:handoutMasterId r:id="rId28"/>
  </p:handoutMasterIdLst>
  <p:sldIdLst>
    <p:sldId id="273" r:id="rId2"/>
    <p:sldId id="277" r:id="rId3"/>
    <p:sldId id="284" r:id="rId4"/>
    <p:sldId id="287" r:id="rId5"/>
    <p:sldId id="282" r:id="rId6"/>
    <p:sldId id="290" r:id="rId7"/>
    <p:sldId id="294" r:id="rId8"/>
    <p:sldId id="295" r:id="rId9"/>
    <p:sldId id="304" r:id="rId10"/>
    <p:sldId id="296" r:id="rId11"/>
    <p:sldId id="300" r:id="rId12"/>
    <p:sldId id="301" r:id="rId13"/>
    <p:sldId id="298" r:id="rId14"/>
    <p:sldId id="297" r:id="rId15"/>
    <p:sldId id="293" r:id="rId16"/>
    <p:sldId id="302" r:id="rId17"/>
    <p:sldId id="303" r:id="rId18"/>
    <p:sldId id="292" r:id="rId19"/>
    <p:sldId id="306" r:id="rId20"/>
    <p:sldId id="307" r:id="rId21"/>
    <p:sldId id="308" r:id="rId22"/>
    <p:sldId id="309" r:id="rId23"/>
    <p:sldId id="310" r:id="rId24"/>
    <p:sldId id="311" r:id="rId25"/>
    <p:sldId id="312" r:id="rId26"/>
  </p:sldIdLst>
  <p:sldSz cx="9144000" cy="6858000" type="screen4x3"/>
  <p:notesSz cx="6797675" cy="9928225"/>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7B1F6B1C-57D6-9345-B621-AF7F599E945B}">
          <p14:sldIdLst>
            <p14:sldId id="273"/>
            <p14:sldId id="277"/>
            <p14:sldId id="284"/>
            <p14:sldId id="287"/>
            <p14:sldId id="282"/>
            <p14:sldId id="290"/>
            <p14:sldId id="294"/>
            <p14:sldId id="295"/>
            <p14:sldId id="304"/>
            <p14:sldId id="296"/>
            <p14:sldId id="300"/>
            <p14:sldId id="301"/>
            <p14:sldId id="298"/>
            <p14:sldId id="297"/>
            <p14:sldId id="293"/>
            <p14:sldId id="302"/>
            <p14:sldId id="303"/>
            <p14:sldId id="292"/>
            <p14:sldId id="306"/>
            <p14:sldId id="307"/>
            <p14:sldId id="308"/>
            <p14:sldId id="309"/>
            <p14:sldId id="310"/>
            <p14:sldId id="311"/>
            <p14:sldId id="3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5070"/>
    <a:srgbClr val="C5000F"/>
    <a:srgbClr val="EFEEED"/>
    <a:srgbClr val="F2F2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30" autoAdjust="0"/>
  </p:normalViewPr>
  <p:slideViewPr>
    <p:cSldViewPr snapToGrid="0" snapToObjects="1">
      <p:cViewPr varScale="1">
        <p:scale>
          <a:sx n="117" d="100"/>
          <a:sy n="117" d="100"/>
        </p:scale>
        <p:origin x="143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3CA17335-D54C-A54F-AAB2-2BC9CB59C4A1}" type="datetime1">
              <a:rPr lang="de-AT" smtClean="0"/>
              <a:t>03.10.2018</a:t>
            </a:fld>
            <a:endParaRPr lang="de-DE"/>
          </a:p>
        </p:txBody>
      </p:sp>
      <p:sp>
        <p:nvSpPr>
          <p:cNvPr id="4" name="Fußzeilenplatzhalt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827FA7A4-FD44-AA41-9307-02EACEB6A5B9}" type="slidenum">
              <a:rPr lang="de-DE" smtClean="0"/>
              <a:t>‹Nr.›</a:t>
            </a:fld>
            <a:endParaRPr lang="de-DE"/>
          </a:p>
        </p:txBody>
      </p:sp>
    </p:spTree>
    <p:extLst>
      <p:ext uri="{BB962C8B-B14F-4D97-AF65-F5344CB8AC3E}">
        <p14:creationId xmlns:p14="http://schemas.microsoft.com/office/powerpoint/2010/main" val="99778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D97B3CE-D918-5841-A3C4-F822F7B8EC85}" type="datetime1">
              <a:rPr lang="de-AT" smtClean="0"/>
              <a:t>03.10.2018</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9799636-862B-CE46-85B7-BD6C79BF28ED}" type="slidenum">
              <a:rPr lang="de-DE" smtClean="0"/>
              <a:t>‹Nr.›</a:t>
            </a:fld>
            <a:endParaRPr lang="de-DE"/>
          </a:p>
        </p:txBody>
      </p:sp>
    </p:spTree>
    <p:extLst>
      <p:ext uri="{BB962C8B-B14F-4D97-AF65-F5344CB8AC3E}">
        <p14:creationId xmlns:p14="http://schemas.microsoft.com/office/powerpoint/2010/main" val="3009779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27D893C-2713-494E-A045-E636BE9CCACB}" type="slidenum">
              <a:rPr lang="de-DE" altLang="de-DE"/>
              <a:pPr eaLnBrk="1" hangingPunct="1"/>
              <a:t>7</a:t>
            </a:fld>
            <a:endParaRPr lang="de-DE" altLang="de-DE"/>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de-DE" alt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7063127-F5DF-4BF2-99A8-07E6467BC6F8}" type="slidenum">
              <a:rPr lang="de-DE" altLang="de-DE"/>
              <a:pPr eaLnBrk="1" hangingPunct="1"/>
              <a:t>8</a:t>
            </a:fld>
            <a:endParaRPr lang="de-DE" altLang="de-DE"/>
          </a:p>
        </p:txBody>
      </p:sp>
      <p:sp>
        <p:nvSpPr>
          <p:cNvPr id="58371" name="Rectangle 2"/>
          <p:cNvSpPr>
            <a:spLocks noGrp="1" noRot="1" noChangeAspect="1" noChangeArrowheads="1" noTextEdit="1"/>
          </p:cNvSpPr>
          <p:nvPr>
            <p:ph type="sldImg"/>
          </p:nvPr>
        </p:nvSpPr>
        <p:spPr>
          <a:xfrm>
            <a:off x="920750" y="746125"/>
            <a:ext cx="4960938" cy="3721100"/>
          </a:xfrm>
          <a:ln/>
        </p:spPr>
      </p:sp>
      <p:sp>
        <p:nvSpPr>
          <p:cNvPr id="58372" name="Rectangle 3"/>
          <p:cNvSpPr>
            <a:spLocks noGrp="1" noChangeArrowheads="1"/>
          </p:cNvSpPr>
          <p:nvPr>
            <p:ph type="body" idx="1"/>
          </p:nvPr>
        </p:nvSpPr>
        <p:spPr>
          <a:xfrm>
            <a:off x="679768" y="4714185"/>
            <a:ext cx="5438140" cy="4467701"/>
          </a:xfrm>
          <a:noFill/>
        </p:spPr>
        <p:txBody>
          <a:bodyPr/>
          <a:lstStyle/>
          <a:p>
            <a:pPr marL="228600" indent="-228600" eaLnBrk="1" hangingPunct="1"/>
            <a:r>
              <a:rPr lang="de-DE" altLang="de-DE" dirty="0" smtClean="0">
                <a:latin typeface="Arial" charset="0"/>
              </a:rPr>
              <a:t>Weitere spezifische Merkmale sind die </a:t>
            </a:r>
            <a:r>
              <a:rPr lang="de-DE" altLang="de-DE" b="1" dirty="0" smtClean="0">
                <a:latin typeface="Arial" charset="0"/>
              </a:rPr>
              <a:t>Neuartigkeit von Aufgaben</a:t>
            </a:r>
            <a:r>
              <a:rPr lang="de-DE" altLang="de-DE" dirty="0" smtClean="0">
                <a:latin typeface="Arial" charset="0"/>
              </a:rPr>
              <a:t> (Leistungsprozesse sind zu adaptieren oder gar nicht vorhanden) und das </a:t>
            </a:r>
          </a:p>
          <a:p>
            <a:pPr marL="228600" indent="-228600" eaLnBrk="1" hangingPunct="1"/>
            <a:r>
              <a:rPr lang="de-DE" altLang="de-DE" b="1" dirty="0" smtClean="0">
                <a:latin typeface="Arial" charset="0"/>
              </a:rPr>
              <a:t>Risiko</a:t>
            </a:r>
            <a:r>
              <a:rPr lang="de-DE" altLang="de-DE" dirty="0" smtClean="0">
                <a:latin typeface="Arial" charset="0"/>
              </a:rPr>
              <a:t> von Aufgaben (im Sinne einer existenziellen Gefährdung der Organisationseinheit im Falle der Nichterfüllung der Aufgabe). </a:t>
            </a:r>
          </a:p>
          <a:p>
            <a:pPr marL="228600" indent="-228600" eaLnBrk="1" hangingPunct="1"/>
            <a:r>
              <a:rPr lang="de-DE" altLang="de-DE" dirty="0" smtClean="0">
                <a:latin typeface="Arial" charset="0"/>
              </a:rPr>
              <a:t>- </a:t>
            </a:r>
            <a:r>
              <a:rPr lang="de-DE" altLang="de-DE" dirty="0" err="1" smtClean="0">
                <a:latin typeface="Arial" charset="0"/>
              </a:rPr>
              <a:t>zB</a:t>
            </a:r>
            <a:r>
              <a:rPr lang="de-DE" altLang="de-DE" dirty="0" smtClean="0">
                <a:latin typeface="Arial" charset="0"/>
              </a:rPr>
              <a:t> U-Bahn in Dubai, Computerausbildung für </a:t>
            </a:r>
            <a:r>
              <a:rPr lang="de-DE" altLang="de-DE" dirty="0" err="1" smtClean="0">
                <a:latin typeface="Arial" charset="0"/>
              </a:rPr>
              <a:t>BäuerInnen</a:t>
            </a:r>
            <a:r>
              <a:rPr lang="de-DE" altLang="de-DE" dirty="0" smtClean="0">
                <a:latin typeface="Arial" charset="0"/>
              </a:rPr>
              <a:t>, Bauprojekte, Gehaltsreform, Rabe (Raum Bewirtschaftung)</a:t>
            </a:r>
          </a:p>
          <a:p>
            <a:pPr marL="228600" indent="-228600" eaLnBrk="1" hangingPunct="1"/>
            <a:endParaRPr lang="de-DE" altLang="de-DE" dirty="0" smtClean="0">
              <a:latin typeface="Arial" charset="0"/>
            </a:endParaRPr>
          </a:p>
          <a:p>
            <a:pPr marL="228600" indent="-228600" eaLnBrk="1" hangingPunct="1"/>
            <a:endParaRPr lang="de-DE" altLang="de-DE"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B0DE505-7266-4775-A263-DD5652744372}" type="slidenum">
              <a:rPr lang="de-DE" altLang="de-DE"/>
              <a:pPr eaLnBrk="1" hangingPunct="1"/>
              <a:t>9</a:t>
            </a:fld>
            <a:endParaRPr lang="de-DE" altLang="de-DE"/>
          </a:p>
        </p:txBody>
      </p:sp>
      <p:sp>
        <p:nvSpPr>
          <p:cNvPr id="84995" name="Rectangle 2"/>
          <p:cNvSpPr>
            <a:spLocks noGrp="1" noRot="1" noChangeAspect="1" noChangeArrowheads="1" noTextEdit="1"/>
          </p:cNvSpPr>
          <p:nvPr>
            <p:ph type="sldImg"/>
          </p:nvPr>
        </p:nvSpPr>
        <p:spPr>
          <a:xfrm>
            <a:off x="915988" y="741363"/>
            <a:ext cx="4967287" cy="3725862"/>
          </a:xfrm>
          <a:ln/>
        </p:spPr>
      </p:sp>
      <p:sp>
        <p:nvSpPr>
          <p:cNvPr id="84996" name="Rectangle 3"/>
          <p:cNvSpPr>
            <a:spLocks noGrp="1" noChangeArrowheads="1"/>
          </p:cNvSpPr>
          <p:nvPr>
            <p:ph type="body" idx="1"/>
          </p:nvPr>
        </p:nvSpPr>
        <p:spPr>
          <a:xfrm>
            <a:off x="907932" y="4717633"/>
            <a:ext cx="4981815" cy="4469424"/>
          </a:xfrm>
          <a:noFill/>
        </p:spPr>
        <p:txBody>
          <a:bodyPr/>
          <a:lstStyle/>
          <a:p>
            <a:pPr eaLnBrk="1" hangingPunct="1"/>
            <a:endParaRPr lang="de-DE" altLang="de-DE"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F6A1D8-A3FF-41E6-8E9E-511E7BAFAD4B}" type="slidenum">
              <a:rPr lang="de-DE" altLang="de-DE"/>
              <a:pPr eaLnBrk="1" hangingPunct="1"/>
              <a:t>11</a:t>
            </a:fld>
            <a:endParaRPr lang="de-DE" altLang="de-DE"/>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de-DE" altLang="de-DE" smtClean="0">
                <a:latin typeface="Arial" charset="0"/>
              </a:rPr>
              <a:t>FLIP: </a:t>
            </a:r>
          </a:p>
          <a:p>
            <a:pPr eaLnBrk="1" hangingPunct="1"/>
            <a:r>
              <a:rPr lang="de-DE" altLang="de-DE" smtClean="0">
                <a:latin typeface="Arial" charset="0"/>
              </a:rPr>
              <a:t>auf Flip noch die Abgrenzung erläutern und visuell untermauern mit VPP – P – NPP, Rahmen: was ist drinnen und was ist draussen </a:t>
            </a:r>
            <a:r>
              <a:rPr lang="de-DE" altLang="de-DE" smtClean="0">
                <a:latin typeface="Arial" charset="0"/>
                <a:sym typeface="Wingdings" pitchFamily="2" charset="2"/>
              </a:rPr>
              <a:t> big picture</a:t>
            </a:r>
            <a:endParaRPr lang="de-DE" altLang="de-DE"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F6A1D8-A3FF-41E6-8E9E-511E7BAFAD4B}" type="slidenum">
              <a:rPr lang="de-DE" altLang="de-DE"/>
              <a:pPr eaLnBrk="1" hangingPunct="1"/>
              <a:t>12</a:t>
            </a:fld>
            <a:endParaRPr lang="de-DE" altLang="de-DE"/>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de-DE" altLang="de-DE" smtClean="0">
                <a:latin typeface="Arial" charset="0"/>
              </a:rPr>
              <a:t>FLIP: </a:t>
            </a:r>
          </a:p>
          <a:p>
            <a:pPr eaLnBrk="1" hangingPunct="1"/>
            <a:r>
              <a:rPr lang="de-DE" altLang="de-DE" smtClean="0">
                <a:latin typeface="Arial" charset="0"/>
              </a:rPr>
              <a:t>auf Flip noch die Abgrenzung erläutern und visuell untermauern mit VPP – P – NPP, Rahmen: was ist drinnen und was ist draussen </a:t>
            </a:r>
            <a:r>
              <a:rPr lang="de-DE" altLang="de-DE" smtClean="0">
                <a:latin typeface="Arial" charset="0"/>
                <a:sym typeface="Wingdings" pitchFamily="2" charset="2"/>
              </a:rPr>
              <a:t> big picture</a:t>
            </a:r>
            <a:endParaRPr lang="de-DE" altLang="de-DE"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33E7E8-53FD-4F55-B952-CC8F7972CDCF}" type="slidenum">
              <a:rPr lang="de-DE" altLang="de-DE"/>
              <a:pPr eaLnBrk="1" hangingPunct="1"/>
              <a:t>16</a:t>
            </a:fld>
            <a:endParaRPr lang="de-DE" altLang="de-DE"/>
          </a:p>
        </p:txBody>
      </p:sp>
      <p:sp>
        <p:nvSpPr>
          <p:cNvPr id="71683" name="Rectangle 2"/>
          <p:cNvSpPr>
            <a:spLocks noGrp="1" noRot="1" noChangeAspect="1" noChangeArrowheads="1" noTextEdit="1"/>
          </p:cNvSpPr>
          <p:nvPr>
            <p:ph type="sldImg"/>
          </p:nvPr>
        </p:nvSpPr>
        <p:spPr>
          <a:xfrm>
            <a:off x="928688" y="752475"/>
            <a:ext cx="4943475" cy="3708400"/>
          </a:xfrm>
          <a:ln w="12699" cap="flat">
            <a:solidFill>
              <a:schemeClr val="tx1"/>
            </a:solidFill>
          </a:ln>
        </p:spPr>
      </p:sp>
      <p:sp>
        <p:nvSpPr>
          <p:cNvPr id="71684" name="Rectangle 3"/>
          <p:cNvSpPr>
            <a:spLocks noGrp="1" noChangeArrowheads="1"/>
          </p:cNvSpPr>
          <p:nvPr>
            <p:ph type="body" idx="1"/>
          </p:nvPr>
        </p:nvSpPr>
        <p:spPr>
          <a:xfrm>
            <a:off x="906358" y="4717633"/>
            <a:ext cx="4983389" cy="4464254"/>
          </a:xfrm>
          <a:noFill/>
        </p:spPr>
        <p:txBody>
          <a:bodyPr lIns="92185" tIns="46902" rIns="92185" bIns="46902"/>
          <a:lstStyle/>
          <a:p>
            <a:pPr defTabSz="889000" eaLnBrk="1" hangingPunct="1"/>
            <a:r>
              <a:rPr lang="de-AT" altLang="de-DE" sz="1600" smtClean="0">
                <a:latin typeface="Arial" charset="0"/>
              </a:rPr>
              <a:t>Hinweis auf den zeitlichen Verlauf eines phasenorientierten PSP einfügen.</a:t>
            </a:r>
          </a:p>
          <a:p>
            <a:pPr defTabSz="889000" eaLnBrk="1" hangingPunct="1"/>
            <a:r>
              <a:rPr lang="de-AT" altLang="de-DE" sz="1600" smtClean="0">
                <a:latin typeface="Arial" charset="0"/>
              </a:rPr>
              <a:t>Horizontal von links nach rechts ist die primäre Zeitachse</a:t>
            </a:r>
          </a:p>
          <a:p>
            <a:pPr defTabSz="889000" eaLnBrk="1" hangingPunct="1"/>
            <a:r>
              <a:rPr lang="de-AT" altLang="de-DE" sz="1600" smtClean="0">
                <a:latin typeface="Arial" charset="0"/>
              </a:rPr>
              <a:t>Vertikal von oben nach unten ist die sekundäre Zeitachse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z="1200" b="1" kern="1200" dirty="0" smtClean="0">
                <a:solidFill>
                  <a:schemeClr val="tx1"/>
                </a:solidFill>
                <a:effectLst/>
                <a:latin typeface="+mn-lt"/>
                <a:ea typeface="+mn-ea"/>
                <a:cs typeface="+mn-cs"/>
              </a:rPr>
              <a:t>Zero</a:t>
            </a:r>
            <a:r>
              <a:rPr lang="de-AT" sz="1200" b="0" kern="1200" dirty="0" smtClean="0">
                <a:solidFill>
                  <a:schemeClr val="tx1"/>
                </a:solidFill>
                <a:effectLst/>
                <a:latin typeface="+mn-lt"/>
                <a:ea typeface="+mn-ea"/>
                <a:cs typeface="+mn-cs"/>
              </a:rPr>
              <a:t>-</a:t>
            </a:r>
            <a:r>
              <a:rPr lang="de-AT" sz="1200" b="1" kern="1200" dirty="0" smtClean="0">
                <a:solidFill>
                  <a:schemeClr val="tx1"/>
                </a:solidFill>
                <a:effectLst/>
                <a:latin typeface="+mn-lt"/>
                <a:ea typeface="+mn-ea"/>
                <a:cs typeface="+mn-cs"/>
              </a:rPr>
              <a:t>Base</a:t>
            </a:r>
            <a:r>
              <a:rPr lang="de-AT" sz="1200" b="0" kern="1200" dirty="0" smtClean="0">
                <a:solidFill>
                  <a:schemeClr val="tx1"/>
                </a:solidFill>
                <a:effectLst/>
                <a:latin typeface="+mn-lt"/>
                <a:ea typeface="+mn-ea"/>
                <a:cs typeface="+mn-cs"/>
              </a:rPr>
              <a:t>-</a:t>
            </a:r>
            <a:r>
              <a:rPr lang="de-AT" sz="1200" b="1" kern="1200" dirty="0" err="1" smtClean="0">
                <a:solidFill>
                  <a:schemeClr val="tx1"/>
                </a:solidFill>
                <a:effectLst/>
                <a:latin typeface="+mn-lt"/>
                <a:ea typeface="+mn-ea"/>
                <a:cs typeface="+mn-cs"/>
              </a:rPr>
              <a:t>Budgeting</a:t>
            </a:r>
            <a:r>
              <a:rPr lang="de-AT" sz="1200" b="0" kern="1200" dirty="0" smtClean="0">
                <a:solidFill>
                  <a:schemeClr val="tx1"/>
                </a:solidFill>
                <a:effectLst/>
                <a:latin typeface="+mn-lt"/>
                <a:ea typeface="+mn-ea"/>
                <a:cs typeface="+mn-cs"/>
              </a:rPr>
              <a:t>:</a:t>
            </a:r>
            <a:r>
              <a:rPr lang="de-AT" sz="1200" b="0" kern="1200" baseline="0" dirty="0" smtClean="0">
                <a:solidFill>
                  <a:schemeClr val="tx1"/>
                </a:solidFill>
                <a:effectLst/>
                <a:latin typeface="+mn-lt"/>
                <a:ea typeface="+mn-ea"/>
                <a:cs typeface="+mn-cs"/>
              </a:rPr>
              <a:t>  Die </a:t>
            </a:r>
            <a:r>
              <a:rPr lang="de-AT" sz="1200" b="0" kern="1200" dirty="0" smtClean="0">
                <a:solidFill>
                  <a:schemeClr val="tx1"/>
                </a:solidFill>
                <a:effectLst/>
                <a:latin typeface="+mn-lt"/>
                <a:ea typeface="+mn-ea"/>
                <a:cs typeface="+mn-cs"/>
              </a:rPr>
              <a:t>Nullbasisbudgetierung ist eine Analyse- und Planungsmethode, die beim Kostenmanagement eingesetzt wird. Dabei wird das </a:t>
            </a:r>
            <a:r>
              <a:rPr lang="de-AT" sz="1200" b="1" kern="1200" dirty="0" smtClean="0">
                <a:solidFill>
                  <a:schemeClr val="tx1"/>
                </a:solidFill>
                <a:effectLst/>
                <a:latin typeface="+mn-lt"/>
                <a:ea typeface="+mn-ea"/>
                <a:cs typeface="+mn-cs"/>
              </a:rPr>
              <a:t>Budget</a:t>
            </a:r>
            <a:r>
              <a:rPr lang="de-AT" sz="1200" b="0" kern="1200" dirty="0" smtClean="0">
                <a:solidFill>
                  <a:schemeClr val="tx1"/>
                </a:solidFill>
                <a:effectLst/>
                <a:latin typeface="+mn-lt"/>
                <a:ea typeface="+mn-ea"/>
                <a:cs typeface="+mn-cs"/>
              </a:rPr>
              <a:t> von Grund auf neu geplant (</a:t>
            </a:r>
            <a:r>
              <a:rPr lang="de-AT" sz="1200" b="0" kern="1200" dirty="0" err="1" smtClean="0">
                <a:solidFill>
                  <a:schemeClr val="tx1"/>
                </a:solidFill>
                <a:effectLst/>
                <a:latin typeface="+mn-lt"/>
                <a:ea typeface="+mn-ea"/>
                <a:cs typeface="+mn-cs"/>
              </a:rPr>
              <a:t>Planning</a:t>
            </a:r>
            <a:r>
              <a:rPr lang="de-AT" sz="1200" b="0" kern="1200" dirty="0" smtClean="0">
                <a:solidFill>
                  <a:schemeClr val="tx1"/>
                </a:solidFill>
                <a:effectLst/>
                <a:latin typeface="+mn-lt"/>
                <a:ea typeface="+mn-ea"/>
                <a:cs typeface="+mn-cs"/>
              </a:rPr>
              <a:t> </a:t>
            </a:r>
            <a:r>
              <a:rPr lang="de-AT" sz="1200" b="0" kern="1200" dirty="0" err="1" smtClean="0">
                <a:solidFill>
                  <a:schemeClr val="tx1"/>
                </a:solidFill>
                <a:effectLst/>
                <a:latin typeface="+mn-lt"/>
                <a:ea typeface="+mn-ea"/>
                <a:cs typeface="+mn-cs"/>
              </a:rPr>
              <a:t>from</a:t>
            </a:r>
            <a:r>
              <a:rPr lang="de-AT" sz="1200" b="0" kern="1200" dirty="0" smtClean="0">
                <a:solidFill>
                  <a:schemeClr val="tx1"/>
                </a:solidFill>
                <a:effectLst/>
                <a:latin typeface="+mn-lt"/>
                <a:ea typeface="+mn-ea"/>
                <a:cs typeface="+mn-cs"/>
              </a:rPr>
              <a:t> </a:t>
            </a:r>
            <a:r>
              <a:rPr lang="de-AT" sz="1200" b="1" kern="1200" dirty="0" smtClean="0">
                <a:solidFill>
                  <a:schemeClr val="tx1"/>
                </a:solidFill>
                <a:effectLst/>
                <a:latin typeface="+mn-lt"/>
                <a:ea typeface="+mn-ea"/>
                <a:cs typeface="+mn-cs"/>
              </a:rPr>
              <a:t>Base Zero</a:t>
            </a:r>
            <a:r>
              <a:rPr lang="de-AT" sz="1200" b="0" kern="1200" dirty="0" smtClean="0">
                <a:solidFill>
                  <a:schemeClr val="tx1"/>
                </a:solidFill>
                <a:effectLst/>
                <a:latin typeface="+mn-lt"/>
                <a:ea typeface="+mn-ea"/>
                <a:cs typeface="+mn-cs"/>
              </a:rPr>
              <a:t>). Dies steht im Gegensatz zur üblichen Planung, die vom aktuell vorhandenen </a:t>
            </a:r>
            <a:r>
              <a:rPr lang="de-AT" sz="1200" b="1" kern="1200" dirty="0" smtClean="0">
                <a:solidFill>
                  <a:schemeClr val="tx1"/>
                </a:solidFill>
                <a:effectLst/>
                <a:latin typeface="+mn-lt"/>
                <a:ea typeface="+mn-ea"/>
                <a:cs typeface="+mn-cs"/>
              </a:rPr>
              <a:t>Budget</a:t>
            </a:r>
            <a:r>
              <a:rPr lang="de-AT" sz="1200" b="0" kern="1200" dirty="0" smtClean="0">
                <a:solidFill>
                  <a:schemeClr val="tx1"/>
                </a:solidFill>
                <a:effectLst/>
                <a:latin typeface="+mn-lt"/>
                <a:ea typeface="+mn-ea"/>
                <a:cs typeface="+mn-cs"/>
              </a:rPr>
              <a:t> ausgeht. </a:t>
            </a:r>
            <a:r>
              <a:rPr lang="de-AT" sz="1200" b="1" kern="1200" dirty="0" smtClean="0">
                <a:solidFill>
                  <a:schemeClr val="tx1"/>
                </a:solidFill>
                <a:effectLst/>
                <a:latin typeface="+mn-lt"/>
                <a:ea typeface="+mn-ea"/>
                <a:cs typeface="+mn-cs"/>
              </a:rPr>
              <a:t>Neues Steuerungsmodell: </a:t>
            </a:r>
            <a:r>
              <a:rPr lang="de-DE" dirty="0" smtClean="0">
                <a:effectLst/>
              </a:rPr>
              <a:t>Modell zur strategischen Steuerung von Verwaltungen und Einsatz der doppelten Buchhaltung.</a:t>
            </a:r>
            <a:endParaRPr lang="de-AT" dirty="0"/>
          </a:p>
        </p:txBody>
      </p:sp>
      <p:sp>
        <p:nvSpPr>
          <p:cNvPr id="4" name="Foliennummernplatzhalter 3"/>
          <p:cNvSpPr>
            <a:spLocks noGrp="1"/>
          </p:cNvSpPr>
          <p:nvPr>
            <p:ph type="sldNum" sz="quarter" idx="10"/>
          </p:nvPr>
        </p:nvSpPr>
        <p:spPr/>
        <p:txBody>
          <a:bodyPr/>
          <a:lstStyle/>
          <a:p>
            <a:fld id="{49799636-862B-CE46-85B7-BD6C79BF28ED}" type="slidenum">
              <a:rPr lang="de-DE" smtClean="0"/>
              <a:t>22</a:t>
            </a:fld>
            <a:endParaRPr lang="de-DE"/>
          </a:p>
        </p:txBody>
      </p:sp>
    </p:spTree>
    <p:extLst>
      <p:ext uri="{BB962C8B-B14F-4D97-AF65-F5344CB8AC3E}">
        <p14:creationId xmlns:p14="http://schemas.microsoft.com/office/powerpoint/2010/main" val="4235339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effectLst/>
              </a:rPr>
              <a:t>Die Devise des </a:t>
            </a:r>
            <a:r>
              <a:rPr lang="de-DE" b="1" dirty="0" smtClean="0">
                <a:effectLst/>
              </a:rPr>
              <a:t>Harzburger Modells </a:t>
            </a:r>
            <a:r>
              <a:rPr lang="de-DE" dirty="0" smtClean="0">
                <a:effectLst/>
              </a:rPr>
              <a:t>war „Führung durch Delegation“ ein Leistungs-</a:t>
            </a:r>
            <a:r>
              <a:rPr lang="de-DE" baseline="0" dirty="0" smtClean="0">
                <a:effectLst/>
              </a:rPr>
              <a:t> und Zufriedenheitsmodell, wo MA als selbstständig denkende, handelnde und entscheidende </a:t>
            </a:r>
            <a:r>
              <a:rPr lang="de-DE" baseline="0" dirty="0" err="1" smtClean="0">
                <a:effectLst/>
              </a:rPr>
              <a:t>Idividuen</a:t>
            </a:r>
            <a:r>
              <a:rPr lang="de-DE" baseline="0" dirty="0" smtClean="0">
                <a:effectLst/>
              </a:rPr>
              <a:t> gesehen werden. (Akademie für Führungskräfte der </a:t>
            </a:r>
            <a:r>
              <a:rPr lang="de-DE" baseline="0" dirty="0" err="1" smtClean="0">
                <a:effectLst/>
              </a:rPr>
              <a:t>Wts</a:t>
            </a:r>
            <a:r>
              <a:rPr lang="de-DE" baseline="0" dirty="0" smtClean="0">
                <a:effectLst/>
              </a:rPr>
              <a:t>. </a:t>
            </a:r>
            <a:r>
              <a:rPr lang="de-DE" baseline="0" smtClean="0">
                <a:effectLst/>
              </a:rPr>
              <a:t>Bad Harzburg)</a:t>
            </a:r>
            <a:endParaRPr lang="de-AT" dirty="0"/>
          </a:p>
        </p:txBody>
      </p:sp>
      <p:sp>
        <p:nvSpPr>
          <p:cNvPr id="4" name="Foliennummernplatzhalter 3"/>
          <p:cNvSpPr>
            <a:spLocks noGrp="1"/>
          </p:cNvSpPr>
          <p:nvPr>
            <p:ph type="sldNum" sz="quarter" idx="10"/>
          </p:nvPr>
        </p:nvSpPr>
        <p:spPr/>
        <p:txBody>
          <a:bodyPr/>
          <a:lstStyle/>
          <a:p>
            <a:fld id="{49799636-862B-CE46-85B7-BD6C79BF28ED}" type="slidenum">
              <a:rPr lang="de-DE" smtClean="0"/>
              <a:t>23</a:t>
            </a:fld>
            <a:endParaRPr lang="de-DE"/>
          </a:p>
        </p:txBody>
      </p:sp>
    </p:spTree>
    <p:extLst>
      <p:ext uri="{BB962C8B-B14F-4D97-AF65-F5344CB8AC3E}">
        <p14:creationId xmlns:p14="http://schemas.microsoft.com/office/powerpoint/2010/main" val="3590407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Introfolie 1">
    <p:spTree>
      <p:nvGrpSpPr>
        <p:cNvPr id="1" name=""/>
        <p:cNvGrpSpPr/>
        <p:nvPr/>
      </p:nvGrpSpPr>
      <p:grpSpPr>
        <a:xfrm>
          <a:off x="0" y="0"/>
          <a:ext cx="0" cy="0"/>
          <a:chOff x="0" y="0"/>
          <a:chExt cx="0" cy="0"/>
        </a:xfrm>
      </p:grpSpPr>
      <p:pic>
        <p:nvPicPr>
          <p:cNvPr id="3" name="Bild 1" descr="LS_15 PPT-Intro-1.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42293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
    <p:spTree>
      <p:nvGrpSpPr>
        <p:cNvPr id="1" name=""/>
        <p:cNvGrpSpPr/>
        <p:nvPr/>
      </p:nvGrpSpPr>
      <p:grpSpPr>
        <a:xfrm>
          <a:off x="0" y="0"/>
          <a:ext cx="0" cy="0"/>
          <a:chOff x="0" y="0"/>
          <a:chExt cx="0" cy="0"/>
        </a:xfrm>
      </p:grpSpPr>
      <p:sp>
        <p:nvSpPr>
          <p:cNvPr id="3" name="Titel 6"/>
          <p:cNvSpPr>
            <a:spLocks noGrp="1"/>
          </p:cNvSpPr>
          <p:nvPr>
            <p:ph type="title"/>
          </p:nvPr>
        </p:nvSpPr>
        <p:spPr>
          <a:xfrm>
            <a:off x="432000" y="1799999"/>
            <a:ext cx="8280000" cy="972000"/>
          </a:xfrm>
          <a:prstGeom prst="rect">
            <a:avLst/>
          </a:prstGeom>
        </p:spPr>
        <p:txBody>
          <a:bodyPr vert="horz" anchor="t"/>
          <a:lstStyle>
            <a:lvl1pPr algn="l">
              <a:lnSpc>
                <a:spcPct val="100000"/>
              </a:lnSpc>
              <a:defRPr sz="3200" b="1" baseline="0"/>
            </a:lvl1pPr>
          </a:lstStyle>
          <a:p>
            <a:r>
              <a:rPr lang="de-DE" smtClean="0"/>
              <a:t>Titelmasterformat durch Klicken bearbeiten</a:t>
            </a:r>
            <a:endParaRPr lang="de-DE" dirty="0"/>
          </a:p>
        </p:txBody>
      </p:sp>
      <p:sp>
        <p:nvSpPr>
          <p:cNvPr id="7" name="Tabellenplatzhalter 5"/>
          <p:cNvSpPr>
            <a:spLocks noGrp="1"/>
          </p:cNvSpPr>
          <p:nvPr>
            <p:ph type="tbl" sz="quarter" idx="11"/>
          </p:nvPr>
        </p:nvSpPr>
        <p:spPr>
          <a:xfrm>
            <a:off x="431800" y="3060000"/>
            <a:ext cx="8280000" cy="3578225"/>
          </a:xfrm>
          <a:prstGeom prst="rect">
            <a:avLst/>
          </a:prstGeom>
        </p:spPr>
        <p:txBody>
          <a:bodyPr vert="horz"/>
          <a:lstStyle>
            <a:lvl1pPr marL="0" indent="0">
              <a:buNone/>
              <a:defRPr sz="2000"/>
            </a:lvl1pPr>
          </a:lstStyle>
          <a:p>
            <a:r>
              <a:rPr lang="de-DE" smtClean="0"/>
              <a:t>Tabelle durch Klicken auf Symbol hinzufügen</a:t>
            </a:r>
            <a:endParaRPr lang="de-DE" dirty="0"/>
          </a:p>
        </p:txBody>
      </p:sp>
    </p:spTree>
    <p:extLst>
      <p:ext uri="{BB962C8B-B14F-4D97-AF65-F5344CB8AC3E}">
        <p14:creationId xmlns:p14="http://schemas.microsoft.com/office/powerpoint/2010/main" val="237508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etailfolie mit Bilder + Löwe">
    <p:spTree>
      <p:nvGrpSpPr>
        <p:cNvPr id="1" name=""/>
        <p:cNvGrpSpPr/>
        <p:nvPr/>
      </p:nvGrpSpPr>
      <p:grpSpPr>
        <a:xfrm>
          <a:off x="0" y="0"/>
          <a:ext cx="0" cy="0"/>
          <a:chOff x="0" y="0"/>
          <a:chExt cx="0" cy="0"/>
        </a:xfrm>
      </p:grpSpPr>
      <p:pic>
        <p:nvPicPr>
          <p:cNvPr id="14" name="Bild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Foliennummernplatzhalter 5"/>
          <p:cNvSpPr>
            <a:spLocks noGrp="1"/>
          </p:cNvSpPr>
          <p:nvPr>
            <p:ph type="sldNum" sz="quarter" idx="4"/>
          </p:nvPr>
        </p:nvSpPr>
        <p:spPr>
          <a:xfrm>
            <a:off x="7110000" y="5760000"/>
            <a:ext cx="1754421" cy="180000"/>
          </a:xfrm>
          <a:prstGeom prst="rect">
            <a:avLst/>
          </a:prstGeom>
        </p:spPr>
        <p:txBody>
          <a:bodyPr vert="horz" lIns="0" tIns="0" rIns="0" bIns="0" rtlCol="0" anchor="t"/>
          <a:lstStyle>
            <a:lvl1pPr algn="l">
              <a:defRPr sz="900">
                <a:solidFill>
                  <a:schemeClr val="tx1"/>
                </a:solidFill>
              </a:defRPr>
            </a:lvl1pPr>
          </a:lstStyle>
          <a:p>
            <a:r>
              <a:rPr lang="de-DE" dirty="0" smtClean="0"/>
              <a:t>Folie Nr. </a:t>
            </a:r>
            <a:fld id="{75312D03-E2A0-DD45-8A89-86DAA7106CAA}" type="slidenum">
              <a:rPr lang="de-DE" smtClean="0"/>
              <a:pPr/>
              <a:t>‹Nr.›</a:t>
            </a:fld>
            <a:endParaRPr lang="de-DE" dirty="0">
              <a:solidFill>
                <a:srgbClr val="000000"/>
              </a:solidFill>
            </a:endParaRPr>
          </a:p>
        </p:txBody>
      </p:sp>
      <p:sp>
        <p:nvSpPr>
          <p:cNvPr id="5" name="Datumsplatzhalter 10"/>
          <p:cNvSpPr>
            <a:spLocks noGrp="1"/>
          </p:cNvSpPr>
          <p:nvPr>
            <p:ph type="dt" sz="half" idx="2"/>
          </p:nvPr>
        </p:nvSpPr>
        <p:spPr>
          <a:xfrm>
            <a:off x="7109999" y="5940000"/>
            <a:ext cx="1754420" cy="186433"/>
          </a:xfrm>
          <a:prstGeom prst="rect">
            <a:avLst/>
          </a:prstGeom>
        </p:spPr>
        <p:txBody>
          <a:bodyPr vert="horz" lIns="0" tIns="0" rIns="0" bIns="0" rtlCol="0" anchor="t"/>
          <a:lstStyle>
            <a:lvl1pPr algn="l">
              <a:defRPr sz="900">
                <a:solidFill>
                  <a:srgbClr val="000000"/>
                </a:solidFill>
              </a:defRPr>
            </a:lvl1pPr>
          </a:lstStyle>
          <a:p>
            <a:fld id="{42970EDA-2183-450C-94A4-298F58646ED1}" type="datetime4">
              <a:rPr lang="de-AT" smtClean="0"/>
              <a:t>3. Oktober 2018</a:t>
            </a:fld>
            <a:endParaRPr lang="de-DE" dirty="0"/>
          </a:p>
        </p:txBody>
      </p:sp>
      <p:sp>
        <p:nvSpPr>
          <p:cNvPr id="6" name="Fußzeilenplatzhalter 11"/>
          <p:cNvSpPr>
            <a:spLocks noGrp="1"/>
          </p:cNvSpPr>
          <p:nvPr>
            <p:ph type="ftr" sz="quarter" idx="3"/>
          </p:nvPr>
        </p:nvSpPr>
        <p:spPr>
          <a:xfrm>
            <a:off x="7109998" y="6173787"/>
            <a:ext cx="1754421" cy="460694"/>
          </a:xfrm>
          <a:prstGeom prst="rect">
            <a:avLst/>
          </a:prstGeom>
        </p:spPr>
        <p:txBody>
          <a:bodyPr vert="horz" lIns="0" tIns="0" rIns="0" bIns="0" rtlCol="0" anchor="t"/>
          <a:lstStyle>
            <a:lvl1pPr algn="l">
              <a:defRPr sz="900" b="1">
                <a:solidFill>
                  <a:srgbClr val="000000"/>
                </a:solidFill>
              </a:defRPr>
            </a:lvl1pPr>
          </a:lstStyle>
          <a:p>
            <a:r>
              <a:rPr lang="de-DE" smtClean="0"/>
              <a:t>Dienststellenbezeichnung, Name (akad. Grad, Vor- und Zuname) </a:t>
            </a:r>
            <a:endParaRPr lang="de-DE" dirty="0"/>
          </a:p>
        </p:txBody>
      </p:sp>
      <p:sp>
        <p:nvSpPr>
          <p:cNvPr id="7" name="Titel 6"/>
          <p:cNvSpPr>
            <a:spLocks noGrp="1"/>
          </p:cNvSpPr>
          <p:nvPr>
            <p:ph type="title"/>
          </p:nvPr>
        </p:nvSpPr>
        <p:spPr>
          <a:xfrm>
            <a:off x="432000" y="1799999"/>
            <a:ext cx="6120000" cy="972000"/>
          </a:xfrm>
          <a:prstGeom prst="rect">
            <a:avLst/>
          </a:prstGeom>
        </p:spPr>
        <p:txBody>
          <a:bodyPr vert="horz" anchor="t"/>
          <a:lstStyle>
            <a:lvl1pPr algn="l">
              <a:lnSpc>
                <a:spcPct val="100000"/>
              </a:lnSpc>
              <a:defRPr sz="3200" b="1" baseline="0"/>
            </a:lvl1pPr>
          </a:lstStyle>
          <a:p>
            <a:r>
              <a:rPr lang="de-DE" smtClean="0"/>
              <a:t>Titelmasterformat durch Klicken bearbeiten</a:t>
            </a:r>
            <a:endParaRPr lang="de-DE" dirty="0"/>
          </a:p>
        </p:txBody>
      </p:sp>
      <p:sp>
        <p:nvSpPr>
          <p:cNvPr id="8" name="Textplatzhalter 28"/>
          <p:cNvSpPr>
            <a:spLocks noGrp="1"/>
          </p:cNvSpPr>
          <p:nvPr>
            <p:ph type="body" sz="quarter" idx="10"/>
          </p:nvPr>
        </p:nvSpPr>
        <p:spPr>
          <a:xfrm>
            <a:off x="431800" y="3060000"/>
            <a:ext cx="6120000" cy="1620000"/>
          </a:xfrm>
          <a:prstGeom prst="rect">
            <a:avLst/>
          </a:prstGeom>
        </p:spPr>
        <p:txBody>
          <a:bodyPr/>
          <a:lstStyle>
            <a:lvl1pPr marL="0" indent="0">
              <a:buClr>
                <a:srgbClr val="C5000F"/>
              </a:buClr>
              <a:buSzPct val="150000"/>
              <a:buFont typeface="Arial Narrow"/>
              <a:buNone/>
              <a:defRPr sz="2000"/>
            </a:lvl1pPr>
            <a:lvl2pPr marL="742950" indent="-285750">
              <a:buClr>
                <a:schemeClr val="tx1"/>
              </a:buClr>
              <a:buSzPct val="100000"/>
              <a:buFont typeface="Arial Narrow"/>
              <a:buChar char="­"/>
              <a:defRPr sz="2200"/>
            </a:lvl2pPr>
            <a:lvl3pPr marL="1143000" indent="-228600">
              <a:buSzPct val="80000"/>
              <a:buFont typeface="Wingdings" charset="2"/>
              <a:buChar char="§"/>
              <a:defRPr sz="2000"/>
            </a:lvl3pPr>
          </a:lstStyle>
          <a:p>
            <a:pPr lvl="0"/>
            <a:r>
              <a:rPr lang="de-DE" smtClean="0"/>
              <a:t>Textmasterformat bearbeiten</a:t>
            </a:r>
          </a:p>
        </p:txBody>
      </p:sp>
      <p:sp>
        <p:nvSpPr>
          <p:cNvPr id="10" name="Bildplatzhalter 9"/>
          <p:cNvSpPr>
            <a:spLocks noGrp="1"/>
          </p:cNvSpPr>
          <p:nvPr>
            <p:ph type="pic" sz="quarter" idx="11"/>
          </p:nvPr>
        </p:nvSpPr>
        <p:spPr>
          <a:xfrm>
            <a:off x="504825" y="4984828"/>
            <a:ext cx="1440000" cy="1440000"/>
          </a:xfrm>
          <a:prstGeom prst="rect">
            <a:avLst/>
          </a:prstGeom>
        </p:spPr>
        <p:txBody>
          <a:bodyPr vert="horz"/>
          <a:lstStyle>
            <a:lvl1pPr marL="0" indent="0">
              <a:buNone/>
              <a:defRPr sz="1400">
                <a:solidFill>
                  <a:schemeClr val="bg1">
                    <a:lumMod val="85000"/>
                  </a:schemeClr>
                </a:solidFill>
              </a:defRPr>
            </a:lvl1pPr>
          </a:lstStyle>
          <a:p>
            <a:r>
              <a:rPr lang="de-DE" smtClean="0"/>
              <a:t>Bild durch Klicken auf Symbol hinzufügen</a:t>
            </a:r>
            <a:endParaRPr lang="de-DE" dirty="0"/>
          </a:p>
        </p:txBody>
      </p:sp>
      <p:sp>
        <p:nvSpPr>
          <p:cNvPr id="11" name="Bildplatzhalter 9"/>
          <p:cNvSpPr>
            <a:spLocks noGrp="1"/>
          </p:cNvSpPr>
          <p:nvPr>
            <p:ph type="pic" sz="quarter" idx="12"/>
          </p:nvPr>
        </p:nvSpPr>
        <p:spPr>
          <a:xfrm>
            <a:off x="2040550" y="4984828"/>
            <a:ext cx="1440000" cy="144000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12" name="Bildplatzhalter 9"/>
          <p:cNvSpPr>
            <a:spLocks noGrp="1"/>
          </p:cNvSpPr>
          <p:nvPr>
            <p:ph type="pic" sz="quarter" idx="13"/>
          </p:nvPr>
        </p:nvSpPr>
        <p:spPr>
          <a:xfrm>
            <a:off x="3576275" y="4984828"/>
            <a:ext cx="1440000" cy="144000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13" name="Bildplatzhalter 9"/>
          <p:cNvSpPr>
            <a:spLocks noGrp="1"/>
          </p:cNvSpPr>
          <p:nvPr>
            <p:ph type="pic" sz="quarter" idx="14"/>
          </p:nvPr>
        </p:nvSpPr>
        <p:spPr>
          <a:xfrm>
            <a:off x="5112000" y="4984828"/>
            <a:ext cx="1440000" cy="144000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3400977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tailfolie mit Bild">
    <p:spTree>
      <p:nvGrpSpPr>
        <p:cNvPr id="1" name=""/>
        <p:cNvGrpSpPr/>
        <p:nvPr/>
      </p:nvGrpSpPr>
      <p:grpSpPr>
        <a:xfrm>
          <a:off x="0" y="0"/>
          <a:ext cx="0" cy="0"/>
          <a:chOff x="0" y="0"/>
          <a:chExt cx="0" cy="0"/>
        </a:xfrm>
      </p:grpSpPr>
      <p:sp>
        <p:nvSpPr>
          <p:cNvPr id="3" name="Textplatzhalter 28"/>
          <p:cNvSpPr>
            <a:spLocks noGrp="1"/>
          </p:cNvSpPr>
          <p:nvPr>
            <p:ph type="body" sz="quarter" idx="11"/>
          </p:nvPr>
        </p:nvSpPr>
        <p:spPr>
          <a:xfrm>
            <a:off x="5112000" y="3060000"/>
            <a:ext cx="3750842"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8650" indent="-184150">
              <a:buSzPct val="80000"/>
              <a:buFont typeface="Aharoni" panose="02010803020104030203" pitchFamily="2" charset="-79"/>
              <a:buChar char="–"/>
              <a:defRPr sz="1600"/>
            </a:lvl3pPr>
          </a:lstStyle>
          <a:p>
            <a:pPr lvl="0"/>
            <a:r>
              <a:rPr lang="de-DE" smtClean="0"/>
              <a:t>Textmasterformat bearbeiten</a:t>
            </a:r>
          </a:p>
          <a:p>
            <a:pPr lvl="1"/>
            <a:r>
              <a:rPr lang="de-DE" smtClean="0"/>
              <a:t>Zweite Ebene</a:t>
            </a:r>
          </a:p>
          <a:p>
            <a:pPr lvl="2"/>
            <a:r>
              <a:rPr lang="de-DE" smtClean="0"/>
              <a:t>Dritte Ebene</a:t>
            </a:r>
          </a:p>
        </p:txBody>
      </p:sp>
      <p:sp>
        <p:nvSpPr>
          <p:cNvPr id="4" name="Textplatzhalter 3"/>
          <p:cNvSpPr>
            <a:spLocks noGrp="1"/>
          </p:cNvSpPr>
          <p:nvPr>
            <p:ph type="body" sz="quarter" idx="13" hasCustomPrompt="1"/>
          </p:nvPr>
        </p:nvSpPr>
        <p:spPr>
          <a:xfrm>
            <a:off x="5117794" y="1800225"/>
            <a:ext cx="3744000" cy="971550"/>
          </a:xfrm>
          <a:prstGeom prst="rect">
            <a:avLst/>
          </a:prstGeom>
        </p:spPr>
        <p:txBody>
          <a:bodyPr vert="horz"/>
          <a:lstStyle>
            <a:lvl1pPr marL="0" indent="0">
              <a:buNone/>
              <a:defRPr b="1">
                <a:latin typeface="+mj-lt"/>
              </a:defRPr>
            </a:lvl1pPr>
          </a:lstStyle>
          <a:p>
            <a:pPr lvl="0"/>
            <a:r>
              <a:rPr lang="de-AT" dirty="0" smtClean="0"/>
              <a:t>Titel hinzufügen</a:t>
            </a:r>
            <a:endParaRPr lang="de-DE" dirty="0"/>
          </a:p>
        </p:txBody>
      </p:sp>
      <p:sp>
        <p:nvSpPr>
          <p:cNvPr id="9" name="Bildplatzhalter 7"/>
          <p:cNvSpPr>
            <a:spLocks noGrp="1"/>
          </p:cNvSpPr>
          <p:nvPr>
            <p:ph type="pic" sz="quarter" idx="14"/>
          </p:nvPr>
        </p:nvSpPr>
        <p:spPr>
          <a:xfrm>
            <a:off x="432000" y="1964508"/>
            <a:ext cx="3744913" cy="3743325"/>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1871381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rcollage">
    <p:spTree>
      <p:nvGrpSpPr>
        <p:cNvPr id="1" name=""/>
        <p:cNvGrpSpPr/>
        <p:nvPr/>
      </p:nvGrpSpPr>
      <p:grpSpPr>
        <a:xfrm>
          <a:off x="0" y="0"/>
          <a:ext cx="0" cy="0"/>
          <a:chOff x="0" y="0"/>
          <a:chExt cx="0" cy="0"/>
        </a:xfrm>
      </p:grpSpPr>
      <p:sp>
        <p:nvSpPr>
          <p:cNvPr id="6" name="Bildplatzhalter 4"/>
          <p:cNvSpPr>
            <a:spLocks noGrp="1"/>
          </p:cNvSpPr>
          <p:nvPr>
            <p:ph type="pic" sz="quarter" idx="11"/>
          </p:nvPr>
        </p:nvSpPr>
        <p:spPr>
          <a:xfrm>
            <a:off x="4112923" y="1800000"/>
            <a:ext cx="2340000" cy="2736528"/>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7" name="Bildplatzhalter 4"/>
          <p:cNvSpPr>
            <a:spLocks noGrp="1"/>
          </p:cNvSpPr>
          <p:nvPr>
            <p:ph type="pic" sz="quarter" idx="12"/>
          </p:nvPr>
        </p:nvSpPr>
        <p:spPr>
          <a:xfrm>
            <a:off x="6534000" y="1800000"/>
            <a:ext cx="2340000" cy="2736528"/>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8" name="Bildplatzhalter 4"/>
          <p:cNvSpPr>
            <a:spLocks noGrp="1"/>
          </p:cNvSpPr>
          <p:nvPr>
            <p:ph type="pic" sz="quarter" idx="13"/>
          </p:nvPr>
        </p:nvSpPr>
        <p:spPr>
          <a:xfrm>
            <a:off x="4112923" y="4611951"/>
            <a:ext cx="1530000" cy="197605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9" name="Bildplatzhalter 4"/>
          <p:cNvSpPr>
            <a:spLocks noGrp="1"/>
          </p:cNvSpPr>
          <p:nvPr>
            <p:ph type="pic" sz="quarter" idx="14"/>
          </p:nvPr>
        </p:nvSpPr>
        <p:spPr>
          <a:xfrm>
            <a:off x="5728462" y="4611951"/>
            <a:ext cx="1530000" cy="197605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10" name="Bildplatzhalter 4"/>
          <p:cNvSpPr>
            <a:spLocks noGrp="1"/>
          </p:cNvSpPr>
          <p:nvPr>
            <p:ph type="pic" sz="quarter" idx="15"/>
          </p:nvPr>
        </p:nvSpPr>
        <p:spPr>
          <a:xfrm>
            <a:off x="7344000" y="4611951"/>
            <a:ext cx="1530000" cy="197605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
        <p:nvSpPr>
          <p:cNvPr id="12" name="Bildplatzhalter 4"/>
          <p:cNvSpPr>
            <a:spLocks noGrp="1"/>
          </p:cNvSpPr>
          <p:nvPr>
            <p:ph type="pic" sz="quarter" idx="10"/>
          </p:nvPr>
        </p:nvSpPr>
        <p:spPr>
          <a:xfrm>
            <a:off x="271463" y="1800001"/>
            <a:ext cx="3772800" cy="478800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3650105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inzelbild">
    <p:spTree>
      <p:nvGrpSpPr>
        <p:cNvPr id="1" name=""/>
        <p:cNvGrpSpPr/>
        <p:nvPr/>
      </p:nvGrpSpPr>
      <p:grpSpPr>
        <a:xfrm>
          <a:off x="0" y="0"/>
          <a:ext cx="0" cy="0"/>
          <a:chOff x="0" y="0"/>
          <a:chExt cx="0" cy="0"/>
        </a:xfrm>
      </p:grpSpPr>
      <p:sp>
        <p:nvSpPr>
          <p:cNvPr id="5" name="Bildplatzhalter 4"/>
          <p:cNvSpPr>
            <a:spLocks noGrp="1"/>
          </p:cNvSpPr>
          <p:nvPr>
            <p:ph type="pic" sz="quarter" idx="10"/>
          </p:nvPr>
        </p:nvSpPr>
        <p:spPr>
          <a:xfrm>
            <a:off x="270000" y="1800000"/>
            <a:ext cx="8604000" cy="4788000"/>
          </a:xfrm>
          <a:prstGeom prst="rect">
            <a:avLst/>
          </a:prstGeom>
        </p:spPr>
        <p:txBody>
          <a:bodyPr vert="horz"/>
          <a:lstStyle>
            <a:lvl1pPr marL="0" indent="0">
              <a:buNone/>
              <a:defRPr sz="1400">
                <a:solidFill>
                  <a:srgbClr val="D9D9D9"/>
                </a:solidFill>
              </a:defRPr>
            </a:lvl1pPr>
          </a:lstStyle>
          <a:p>
            <a:r>
              <a:rPr lang="de-DE" smtClean="0"/>
              <a:t>Bild durch Klicken auf Symbol hinzufügen</a:t>
            </a:r>
            <a:endParaRPr lang="de-DE" dirty="0"/>
          </a:p>
        </p:txBody>
      </p:sp>
    </p:spTree>
    <p:extLst>
      <p:ext uri="{BB962C8B-B14F-4D97-AF65-F5344CB8AC3E}">
        <p14:creationId xmlns:p14="http://schemas.microsoft.com/office/powerpoint/2010/main" val="86896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5"/>
          <p:cNvSpPr>
            <a:spLocks noGrp="1" noChangeArrowheads="1"/>
          </p:cNvSpPr>
          <p:nvPr>
            <p:ph type="ftr" sz="quarter" idx="10"/>
          </p:nvPr>
        </p:nvSpPr>
        <p:spPr>
          <a:xfrm>
            <a:off x="468313" y="6237288"/>
            <a:ext cx="2895600" cy="415182"/>
          </a:xfrm>
          <a:prstGeom prst="rect">
            <a:avLst/>
          </a:prstGeom>
          <a:ln/>
        </p:spPr>
        <p:txBody>
          <a:bodyPr/>
          <a:lstStyle>
            <a:lvl1pPr>
              <a:defRPr/>
            </a:lvl1pPr>
          </a:lstStyle>
          <a:p>
            <a:pPr>
              <a:defRPr/>
            </a:pPr>
            <a:r>
              <a:rPr lang="de-DE" sz="1400" dirty="0" smtClean="0">
                <a:solidFill>
                  <a:schemeClr val="tx1"/>
                </a:solidFill>
                <a:latin typeface="Arial" pitchFamily="34" charset="0"/>
              </a:rPr>
              <a:t> </a:t>
            </a:r>
            <a:endParaRPr lang="de-DE" sz="1400" dirty="0">
              <a:solidFill>
                <a:schemeClr val="tx1"/>
              </a:solidFill>
              <a:latin typeface="Arial" pitchFamily="34" charset="0"/>
            </a:endParaRPr>
          </a:p>
        </p:txBody>
      </p:sp>
      <p:sp>
        <p:nvSpPr>
          <p:cNvPr id="5" name="Rectangle 6"/>
          <p:cNvSpPr>
            <a:spLocks noGrp="1" noChangeArrowheads="1"/>
          </p:cNvSpPr>
          <p:nvPr>
            <p:ph type="sldNum" sz="quarter" idx="11"/>
          </p:nvPr>
        </p:nvSpPr>
        <p:spPr>
          <a:xfrm>
            <a:off x="3492500" y="6308725"/>
            <a:ext cx="2133600" cy="433388"/>
          </a:xfrm>
          <a:prstGeom prst="rect">
            <a:avLst/>
          </a:prstGeom>
          <a:ln/>
        </p:spPr>
        <p:txBody>
          <a:bodyPr/>
          <a:lstStyle>
            <a:lvl1pPr>
              <a:defRPr/>
            </a:lvl1pPr>
          </a:lstStyle>
          <a:p>
            <a:pPr>
              <a:defRPr/>
            </a:pPr>
            <a:r>
              <a:rPr lang="de-DE" dirty="0"/>
              <a:t/>
            </a:r>
            <a:br>
              <a:rPr lang="de-DE" dirty="0"/>
            </a:br>
            <a:endParaRPr lang="de-DE" dirty="0"/>
          </a:p>
        </p:txBody>
      </p:sp>
    </p:spTree>
    <p:extLst>
      <p:ext uri="{BB962C8B-B14F-4D97-AF65-F5344CB8AC3E}">
        <p14:creationId xmlns:p14="http://schemas.microsoft.com/office/powerpoint/2010/main" val="664530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76263" y="333375"/>
            <a:ext cx="8459787" cy="792163"/>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5"/>
          <p:cNvSpPr>
            <a:spLocks noGrp="1" noChangeArrowheads="1"/>
          </p:cNvSpPr>
          <p:nvPr>
            <p:ph type="ftr" sz="quarter" idx="10"/>
          </p:nvPr>
        </p:nvSpPr>
        <p:spPr>
          <a:xfrm>
            <a:off x="468313" y="6237288"/>
            <a:ext cx="2895600" cy="476250"/>
          </a:xfrm>
          <a:prstGeom prst="rect">
            <a:avLst/>
          </a:prstGeom>
          <a:ln/>
        </p:spPr>
        <p:txBody>
          <a:bodyPr/>
          <a:lstStyle>
            <a:lvl1pPr>
              <a:defRPr/>
            </a:lvl1pPr>
          </a:lstStyle>
          <a:p>
            <a:pPr>
              <a:defRPr/>
            </a:pPr>
            <a:r>
              <a:rPr lang="de-DE"/>
              <a:t/>
            </a:r>
            <a:br>
              <a:rPr lang="de-DE"/>
            </a:br>
            <a:r>
              <a:rPr lang="de-DE"/>
              <a:t>Mag. Michael Wörgötter MBA, © 2012</a:t>
            </a:r>
            <a:r>
              <a:rPr lang="de-DE" sz="1400">
                <a:solidFill>
                  <a:schemeClr val="tx1"/>
                </a:solidFill>
                <a:latin typeface="Arial" pitchFamily="34" charset="0"/>
              </a:rPr>
              <a:t> </a:t>
            </a:r>
          </a:p>
        </p:txBody>
      </p:sp>
      <p:sp>
        <p:nvSpPr>
          <p:cNvPr id="5" name="Rectangle 6"/>
          <p:cNvSpPr>
            <a:spLocks noGrp="1" noChangeArrowheads="1"/>
          </p:cNvSpPr>
          <p:nvPr>
            <p:ph type="sldNum" sz="quarter" idx="11"/>
          </p:nvPr>
        </p:nvSpPr>
        <p:spPr>
          <a:xfrm>
            <a:off x="3492500" y="6308725"/>
            <a:ext cx="2133600" cy="433388"/>
          </a:xfrm>
          <a:prstGeom prst="rect">
            <a:avLst/>
          </a:prstGeom>
          <a:ln/>
        </p:spPr>
        <p:txBody>
          <a:bodyPr/>
          <a:lstStyle>
            <a:lvl1pPr>
              <a:defRPr/>
            </a:lvl1pPr>
          </a:lstStyle>
          <a:p>
            <a:pPr>
              <a:defRPr/>
            </a:pPr>
            <a:r>
              <a:rPr lang="de-DE"/>
              <a:t/>
            </a:r>
            <a:br>
              <a:rPr lang="de-DE"/>
            </a:br>
            <a:fld id="{B6748678-FF09-4B1C-95C2-30D51E4F86D6}" type="slidenum">
              <a:rPr lang="de-DE"/>
              <a:pPr>
                <a:defRPr/>
              </a:pPr>
              <a:t>‹Nr.›</a:t>
            </a:fld>
            <a:endParaRPr lang="de-DE"/>
          </a:p>
        </p:txBody>
      </p:sp>
    </p:spTree>
    <p:extLst>
      <p:ext uri="{BB962C8B-B14F-4D97-AF65-F5344CB8AC3E}">
        <p14:creationId xmlns:p14="http://schemas.microsoft.com/office/powerpoint/2010/main" val="3680372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76263" y="333375"/>
            <a:ext cx="8459787" cy="792163"/>
          </a:xfrm>
          <a:prstGeom prst="rect">
            <a:avLst/>
          </a:prstGeom>
        </p:spPr>
        <p:txBody>
          <a:bodyPr/>
          <a:lstStyle/>
          <a:p>
            <a:r>
              <a:rPr lang="de-DE" smtClean="0"/>
              <a:t>Titelmasterformat durch Klicken bearbeiten</a:t>
            </a:r>
            <a:endParaRPr lang="de-AT"/>
          </a:p>
        </p:txBody>
      </p:sp>
      <p:sp>
        <p:nvSpPr>
          <p:cNvPr id="3" name="Rectangle 5"/>
          <p:cNvSpPr>
            <a:spLocks noGrp="1" noChangeArrowheads="1"/>
          </p:cNvSpPr>
          <p:nvPr>
            <p:ph type="ftr" sz="quarter" idx="10"/>
          </p:nvPr>
        </p:nvSpPr>
        <p:spPr>
          <a:xfrm>
            <a:off x="468313" y="6237288"/>
            <a:ext cx="2895600" cy="476250"/>
          </a:xfrm>
          <a:prstGeom prst="rect">
            <a:avLst/>
          </a:prstGeom>
          <a:ln/>
        </p:spPr>
        <p:txBody>
          <a:bodyPr/>
          <a:lstStyle>
            <a:lvl1pPr>
              <a:defRPr/>
            </a:lvl1pPr>
          </a:lstStyle>
          <a:p>
            <a:pPr>
              <a:defRPr/>
            </a:pPr>
            <a:r>
              <a:rPr lang="de-DE"/>
              <a:t/>
            </a:r>
            <a:br>
              <a:rPr lang="de-DE"/>
            </a:br>
            <a:r>
              <a:rPr lang="de-DE"/>
              <a:t>Mag. Michael Wörgötter MBA, © 2012</a:t>
            </a:r>
            <a:r>
              <a:rPr lang="de-DE" sz="1400">
                <a:solidFill>
                  <a:schemeClr val="tx1"/>
                </a:solidFill>
                <a:latin typeface="Arial" pitchFamily="34" charset="0"/>
              </a:rPr>
              <a:t> </a:t>
            </a:r>
          </a:p>
        </p:txBody>
      </p:sp>
      <p:sp>
        <p:nvSpPr>
          <p:cNvPr id="4" name="Rectangle 6"/>
          <p:cNvSpPr>
            <a:spLocks noGrp="1" noChangeArrowheads="1"/>
          </p:cNvSpPr>
          <p:nvPr>
            <p:ph type="sldNum" sz="quarter" idx="11"/>
          </p:nvPr>
        </p:nvSpPr>
        <p:spPr>
          <a:xfrm>
            <a:off x="3492500" y="6308725"/>
            <a:ext cx="2133600" cy="433388"/>
          </a:xfrm>
          <a:prstGeom prst="rect">
            <a:avLst/>
          </a:prstGeom>
          <a:ln/>
        </p:spPr>
        <p:txBody>
          <a:bodyPr/>
          <a:lstStyle>
            <a:lvl1pPr>
              <a:defRPr/>
            </a:lvl1pPr>
          </a:lstStyle>
          <a:p>
            <a:pPr>
              <a:defRPr/>
            </a:pPr>
            <a:r>
              <a:rPr lang="de-DE"/>
              <a:t/>
            </a:r>
            <a:br>
              <a:rPr lang="de-DE"/>
            </a:br>
            <a:fld id="{7EECA948-F387-4D2A-806E-BE2982C68234}" type="slidenum">
              <a:rPr lang="de-DE"/>
              <a:pPr>
                <a:defRPr/>
              </a:pPr>
              <a:t>‹Nr.›</a:t>
            </a:fld>
            <a:endParaRPr lang="de-DE"/>
          </a:p>
        </p:txBody>
      </p:sp>
    </p:spTree>
    <p:extLst>
      <p:ext uri="{BB962C8B-B14F-4D97-AF65-F5344CB8AC3E}">
        <p14:creationId xmlns:p14="http://schemas.microsoft.com/office/powerpoint/2010/main" val="1338834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ntrofolie 2">
    <p:spTree>
      <p:nvGrpSpPr>
        <p:cNvPr id="1" name=""/>
        <p:cNvGrpSpPr/>
        <p:nvPr/>
      </p:nvGrpSpPr>
      <p:grpSpPr>
        <a:xfrm>
          <a:off x="0" y="0"/>
          <a:ext cx="0" cy="0"/>
          <a:chOff x="0" y="0"/>
          <a:chExt cx="0" cy="0"/>
        </a:xfrm>
      </p:grpSpPr>
      <p:pic>
        <p:nvPicPr>
          <p:cNvPr id="3" name="Bild 1" descr="LS_15 PPT-Intro-2.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5138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6" name="Rechteck 5"/>
          <p:cNvSpPr/>
          <p:nvPr userDrawn="1"/>
        </p:nvSpPr>
        <p:spPr>
          <a:xfrm>
            <a:off x="0" y="1315590"/>
            <a:ext cx="9144000" cy="554937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el 6"/>
          <p:cNvSpPr>
            <a:spLocks noGrp="1"/>
          </p:cNvSpPr>
          <p:nvPr>
            <p:ph type="title"/>
          </p:nvPr>
        </p:nvSpPr>
        <p:spPr>
          <a:xfrm>
            <a:off x="432000" y="1800000"/>
            <a:ext cx="8424000" cy="2268000"/>
          </a:xfrm>
          <a:prstGeom prst="rect">
            <a:avLst/>
          </a:prstGeom>
        </p:spPr>
        <p:txBody>
          <a:bodyPr vert="horz" anchor="t"/>
          <a:lstStyle>
            <a:lvl1pPr algn="l">
              <a:lnSpc>
                <a:spcPct val="100000"/>
              </a:lnSpc>
              <a:defRPr sz="5000" b="1" baseline="0">
                <a:solidFill>
                  <a:schemeClr val="tx1"/>
                </a:solidFill>
              </a:defRPr>
            </a:lvl1pPr>
          </a:lstStyle>
          <a:p>
            <a:r>
              <a:rPr lang="de-DE" smtClean="0"/>
              <a:t>Titelmasterformat durch Klicken bearbeiten</a:t>
            </a:r>
            <a:endParaRPr lang="de-DE" dirty="0"/>
          </a:p>
        </p:txBody>
      </p:sp>
      <p:sp>
        <p:nvSpPr>
          <p:cNvPr id="14" name="Textplatzhalter 13"/>
          <p:cNvSpPr>
            <a:spLocks noGrp="1"/>
          </p:cNvSpPr>
          <p:nvPr>
            <p:ph type="body" sz="quarter" idx="10" hasCustomPrompt="1"/>
          </p:nvPr>
        </p:nvSpPr>
        <p:spPr>
          <a:xfrm>
            <a:off x="432000" y="4428000"/>
            <a:ext cx="8424000" cy="216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smtClean="0"/>
              <a:t>Datum</a:t>
            </a:r>
          </a:p>
        </p:txBody>
      </p:sp>
      <p:sp>
        <p:nvSpPr>
          <p:cNvPr id="15" name="Textplatzhalter 13"/>
          <p:cNvSpPr>
            <a:spLocks noGrp="1"/>
          </p:cNvSpPr>
          <p:nvPr>
            <p:ph type="body" sz="quarter" idx="11" hasCustomPrompt="1"/>
          </p:nvPr>
        </p:nvSpPr>
        <p:spPr>
          <a:xfrm>
            <a:off x="431999" y="4716000"/>
            <a:ext cx="8424000" cy="45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smtClean="0"/>
              <a:t>Dienststellenbezeichnung nach CD</a:t>
            </a: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de-AT" dirty="0" smtClean="0"/>
              <a:t>Dienststellenbezeichnung nach CD</a:t>
            </a:r>
          </a:p>
          <a:p>
            <a:pPr lvl="0"/>
            <a:endParaRPr lang="de-AT" dirty="0" smtClean="0"/>
          </a:p>
        </p:txBody>
      </p:sp>
      <p:sp>
        <p:nvSpPr>
          <p:cNvPr id="17" name="Textplatzhalter 13"/>
          <p:cNvSpPr>
            <a:spLocks noGrp="1"/>
          </p:cNvSpPr>
          <p:nvPr>
            <p:ph type="body" sz="quarter" idx="12" hasCustomPrompt="1"/>
          </p:nvPr>
        </p:nvSpPr>
        <p:spPr>
          <a:xfrm>
            <a:off x="431999" y="5256862"/>
            <a:ext cx="8424000" cy="1152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1" i="0" u="none" strike="noStrike" baseline="0" smtClean="0">
                <a:solidFill>
                  <a:schemeClr val="tx1"/>
                </a:solidFill>
                <a:latin typeface="Trebuchet MS"/>
                <a:cs typeface="Trebuchet MS"/>
              </a:defRPr>
            </a:lvl1pPr>
          </a:lstStyle>
          <a:p>
            <a:pPr lvl="0"/>
            <a:r>
              <a:rPr lang="de-AT" dirty="0" smtClean="0"/>
              <a:t>Name (akad. Grad, Vor- und Zuname)</a:t>
            </a:r>
          </a:p>
        </p:txBody>
      </p:sp>
    </p:spTree>
    <p:extLst>
      <p:ext uri="{BB962C8B-B14F-4D97-AF65-F5344CB8AC3E}">
        <p14:creationId xmlns:p14="http://schemas.microsoft.com/office/powerpoint/2010/main" val="417180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elfolie + Sponsoren">
    <p:spTree>
      <p:nvGrpSpPr>
        <p:cNvPr id="1" name=""/>
        <p:cNvGrpSpPr/>
        <p:nvPr/>
      </p:nvGrpSpPr>
      <p:grpSpPr>
        <a:xfrm>
          <a:off x="0" y="0"/>
          <a:ext cx="0" cy="0"/>
          <a:chOff x="0" y="0"/>
          <a:chExt cx="0" cy="0"/>
        </a:xfrm>
      </p:grpSpPr>
      <p:sp>
        <p:nvSpPr>
          <p:cNvPr id="9" name="Rechteck 8"/>
          <p:cNvSpPr/>
          <p:nvPr userDrawn="1"/>
        </p:nvSpPr>
        <p:spPr>
          <a:xfrm>
            <a:off x="0" y="1315590"/>
            <a:ext cx="9144000" cy="477537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Bild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el 6"/>
          <p:cNvSpPr>
            <a:spLocks noGrp="1"/>
          </p:cNvSpPr>
          <p:nvPr>
            <p:ph type="title"/>
          </p:nvPr>
        </p:nvSpPr>
        <p:spPr>
          <a:xfrm>
            <a:off x="432000" y="1800000"/>
            <a:ext cx="8424000" cy="2268000"/>
          </a:xfrm>
          <a:prstGeom prst="rect">
            <a:avLst/>
          </a:prstGeom>
        </p:spPr>
        <p:txBody>
          <a:bodyPr vert="horz" anchor="t"/>
          <a:lstStyle>
            <a:lvl1pPr algn="l">
              <a:lnSpc>
                <a:spcPct val="100000"/>
              </a:lnSpc>
              <a:defRPr sz="5000" b="1" baseline="0">
                <a:solidFill>
                  <a:schemeClr val="tx1"/>
                </a:solidFill>
              </a:defRPr>
            </a:lvl1pPr>
          </a:lstStyle>
          <a:p>
            <a:r>
              <a:rPr lang="de-DE" smtClean="0"/>
              <a:t>Titelmasterformat durch Klicken bearbeiten</a:t>
            </a:r>
            <a:endParaRPr lang="de-DE" dirty="0"/>
          </a:p>
        </p:txBody>
      </p:sp>
      <p:sp>
        <p:nvSpPr>
          <p:cNvPr id="14" name="Textplatzhalter 13"/>
          <p:cNvSpPr>
            <a:spLocks noGrp="1"/>
          </p:cNvSpPr>
          <p:nvPr>
            <p:ph type="body" sz="quarter" idx="10" hasCustomPrompt="1"/>
          </p:nvPr>
        </p:nvSpPr>
        <p:spPr>
          <a:xfrm>
            <a:off x="432000" y="4428000"/>
            <a:ext cx="8424000" cy="216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smtClean="0"/>
              <a:t>Datum</a:t>
            </a:r>
          </a:p>
        </p:txBody>
      </p:sp>
      <p:sp>
        <p:nvSpPr>
          <p:cNvPr id="15" name="Textplatzhalter 13"/>
          <p:cNvSpPr>
            <a:spLocks noGrp="1"/>
          </p:cNvSpPr>
          <p:nvPr>
            <p:ph type="body" sz="quarter" idx="11" hasCustomPrompt="1"/>
          </p:nvPr>
        </p:nvSpPr>
        <p:spPr>
          <a:xfrm>
            <a:off x="431999" y="4716000"/>
            <a:ext cx="8424000" cy="45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lang="de-DE" sz="1400" b="0" i="0" u="none" strike="noStrike" baseline="0" smtClean="0">
                <a:solidFill>
                  <a:schemeClr val="tx1"/>
                </a:solidFill>
                <a:latin typeface="Trebuchet MS"/>
                <a:cs typeface="Trebuchet MS"/>
              </a:defRPr>
            </a:lvl1pPr>
          </a:lstStyle>
          <a:p>
            <a:pPr lvl="0"/>
            <a:r>
              <a:rPr lang="de-AT" dirty="0" smtClean="0"/>
              <a:t>Dienststellenbezeichnung nach CD</a:t>
            </a:r>
          </a:p>
          <a:p>
            <a:pPr marL="0" marR="0" lvl="0" indent="0" algn="l" defTabSz="457200" rtl="0" eaLnBrk="1" fontAlgn="auto" latinLnBrk="0" hangingPunct="1">
              <a:lnSpc>
                <a:spcPct val="100000"/>
              </a:lnSpc>
              <a:spcBef>
                <a:spcPts val="0"/>
              </a:spcBef>
              <a:spcAft>
                <a:spcPts val="600"/>
              </a:spcAft>
              <a:buClrTx/>
              <a:buSzTx/>
              <a:buFont typeface="Arial"/>
              <a:buNone/>
              <a:tabLst/>
              <a:defRPr/>
            </a:pPr>
            <a:r>
              <a:rPr lang="de-AT" dirty="0" smtClean="0"/>
              <a:t>Dienststellenbezeichnung nach CD</a:t>
            </a:r>
          </a:p>
          <a:p>
            <a:pPr lvl="0"/>
            <a:endParaRPr lang="de-AT" dirty="0" smtClean="0"/>
          </a:p>
        </p:txBody>
      </p:sp>
      <p:sp>
        <p:nvSpPr>
          <p:cNvPr id="17" name="Textplatzhalter 13"/>
          <p:cNvSpPr>
            <a:spLocks noGrp="1"/>
          </p:cNvSpPr>
          <p:nvPr>
            <p:ph type="body" sz="quarter" idx="12" hasCustomPrompt="1"/>
          </p:nvPr>
        </p:nvSpPr>
        <p:spPr>
          <a:xfrm>
            <a:off x="431999" y="5256862"/>
            <a:ext cx="8424000" cy="540000"/>
          </a:xfrm>
          <a:prstGeom prst="rect">
            <a:avLst/>
          </a:prstGeom>
        </p:spPr>
        <p:txBody>
          <a:bodyPr>
            <a:noAutofit/>
          </a:bodyPr>
          <a:lstStyle>
            <a:lvl1pPr marL="0" marR="0" indent="0" algn="l" defTabSz="457200" rtl="0" eaLnBrk="1" fontAlgn="auto" latinLnBrk="0" hangingPunct="1">
              <a:lnSpc>
                <a:spcPct val="100000"/>
              </a:lnSpc>
              <a:spcBef>
                <a:spcPts val="0"/>
              </a:spcBef>
              <a:spcAft>
                <a:spcPts val="600"/>
              </a:spcAft>
              <a:buClrTx/>
              <a:buSzTx/>
              <a:buFont typeface="Arial"/>
              <a:buNone/>
              <a:tabLst/>
              <a:defRPr lang="de-DE" sz="1400" b="1" i="0" u="none" strike="noStrike" baseline="0" smtClean="0">
                <a:solidFill>
                  <a:schemeClr val="tx1"/>
                </a:solidFill>
                <a:latin typeface="Trebuchet MS"/>
                <a:cs typeface="Trebuchet MS"/>
              </a:defRPr>
            </a:lvl1pPr>
          </a:lstStyle>
          <a:p>
            <a:pPr lvl="0"/>
            <a:r>
              <a:rPr lang="de-AT" dirty="0" smtClean="0"/>
              <a:t>Name (akad. Grad, Vor- und Zuname)</a:t>
            </a:r>
          </a:p>
        </p:txBody>
      </p:sp>
    </p:spTree>
    <p:extLst>
      <p:ext uri="{BB962C8B-B14F-4D97-AF65-F5344CB8AC3E}">
        <p14:creationId xmlns:p14="http://schemas.microsoft.com/office/powerpoint/2010/main" val="133889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etailfolie + Fußzeile + Löwe">
    <p:spTree>
      <p:nvGrpSpPr>
        <p:cNvPr id="1" name=""/>
        <p:cNvGrpSpPr/>
        <p:nvPr/>
      </p:nvGrpSpPr>
      <p:grpSpPr>
        <a:xfrm>
          <a:off x="0" y="0"/>
          <a:ext cx="0" cy="0"/>
          <a:chOff x="0" y="0"/>
          <a:chExt cx="0" cy="0"/>
        </a:xfrm>
      </p:grpSpPr>
      <p:pic>
        <p:nvPicPr>
          <p:cNvPr id="26" name="Bild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Foliennummernplatzhalter 5"/>
          <p:cNvSpPr>
            <a:spLocks noGrp="1"/>
          </p:cNvSpPr>
          <p:nvPr>
            <p:ph type="sldNum" sz="quarter" idx="4"/>
          </p:nvPr>
        </p:nvSpPr>
        <p:spPr>
          <a:xfrm>
            <a:off x="7110000" y="5760000"/>
            <a:ext cx="1754421" cy="180000"/>
          </a:xfrm>
          <a:prstGeom prst="rect">
            <a:avLst/>
          </a:prstGeom>
        </p:spPr>
        <p:txBody>
          <a:bodyPr vert="horz" lIns="0" tIns="0" rIns="0" bIns="0" rtlCol="0" anchor="t"/>
          <a:lstStyle>
            <a:lvl1pPr algn="l">
              <a:defRPr sz="900">
                <a:solidFill>
                  <a:schemeClr val="tx1"/>
                </a:solidFill>
              </a:defRPr>
            </a:lvl1pPr>
          </a:lstStyle>
          <a:p>
            <a:r>
              <a:rPr lang="de-DE" dirty="0" smtClean="0"/>
              <a:t>Folie Nr. </a:t>
            </a:r>
            <a:fld id="{75312D03-E2A0-DD45-8A89-86DAA7106CAA}" type="slidenum">
              <a:rPr lang="de-DE" smtClean="0"/>
              <a:pPr/>
              <a:t>‹Nr.›</a:t>
            </a:fld>
            <a:endParaRPr lang="de-DE" dirty="0">
              <a:solidFill>
                <a:srgbClr val="000000"/>
              </a:solidFill>
            </a:endParaRPr>
          </a:p>
        </p:txBody>
      </p:sp>
      <p:sp>
        <p:nvSpPr>
          <p:cNvPr id="21" name="Datumsplatzhalter 10"/>
          <p:cNvSpPr>
            <a:spLocks noGrp="1"/>
          </p:cNvSpPr>
          <p:nvPr>
            <p:ph type="dt" sz="half" idx="2"/>
          </p:nvPr>
        </p:nvSpPr>
        <p:spPr>
          <a:xfrm>
            <a:off x="7109999" y="5940000"/>
            <a:ext cx="1754420" cy="186433"/>
          </a:xfrm>
          <a:prstGeom prst="rect">
            <a:avLst/>
          </a:prstGeom>
        </p:spPr>
        <p:txBody>
          <a:bodyPr vert="horz" lIns="0" tIns="0" rIns="0" bIns="0" rtlCol="0" anchor="t"/>
          <a:lstStyle>
            <a:lvl1pPr algn="l">
              <a:defRPr sz="900">
                <a:solidFill>
                  <a:srgbClr val="000000"/>
                </a:solidFill>
              </a:defRPr>
            </a:lvl1pPr>
          </a:lstStyle>
          <a:p>
            <a:fld id="{7EDDBCAC-36C2-47C1-97B4-19F305A052ED}" type="datetime4">
              <a:rPr lang="de-AT" smtClean="0"/>
              <a:t>3. Oktober 2018</a:t>
            </a:fld>
            <a:endParaRPr lang="de-DE" dirty="0"/>
          </a:p>
        </p:txBody>
      </p:sp>
      <p:sp>
        <p:nvSpPr>
          <p:cNvPr id="25" name="Fußzeilenplatzhalter 11"/>
          <p:cNvSpPr>
            <a:spLocks noGrp="1"/>
          </p:cNvSpPr>
          <p:nvPr>
            <p:ph type="ftr" sz="quarter" idx="3"/>
          </p:nvPr>
        </p:nvSpPr>
        <p:spPr>
          <a:xfrm>
            <a:off x="7109998" y="6173787"/>
            <a:ext cx="1754421" cy="460694"/>
          </a:xfrm>
          <a:prstGeom prst="rect">
            <a:avLst/>
          </a:prstGeom>
        </p:spPr>
        <p:txBody>
          <a:bodyPr vert="horz" lIns="0" tIns="0" rIns="0" bIns="0" rtlCol="0" anchor="t"/>
          <a:lstStyle>
            <a:lvl1pPr algn="l">
              <a:defRPr sz="900" b="1">
                <a:solidFill>
                  <a:srgbClr val="000000"/>
                </a:solidFill>
              </a:defRPr>
            </a:lvl1pPr>
          </a:lstStyle>
          <a:p>
            <a:r>
              <a:rPr lang="de-DE" smtClean="0"/>
              <a:t>Dienststellenbezeichnung, Name (akad. Grad, Vor- und Zuname) </a:t>
            </a:r>
            <a:endParaRPr lang="de-DE" dirty="0"/>
          </a:p>
        </p:txBody>
      </p:sp>
      <p:sp>
        <p:nvSpPr>
          <p:cNvPr id="27" name="Titel 6"/>
          <p:cNvSpPr>
            <a:spLocks noGrp="1"/>
          </p:cNvSpPr>
          <p:nvPr>
            <p:ph type="title"/>
          </p:nvPr>
        </p:nvSpPr>
        <p:spPr>
          <a:xfrm>
            <a:off x="432000" y="1799999"/>
            <a:ext cx="6120000" cy="972000"/>
          </a:xfrm>
          <a:prstGeom prst="rect">
            <a:avLst/>
          </a:prstGeom>
        </p:spPr>
        <p:txBody>
          <a:bodyPr vert="horz" anchor="t"/>
          <a:lstStyle>
            <a:lvl1pPr algn="l">
              <a:lnSpc>
                <a:spcPct val="100000"/>
              </a:lnSpc>
              <a:defRPr sz="3200" b="1" baseline="0"/>
            </a:lvl1pPr>
          </a:lstStyle>
          <a:p>
            <a:r>
              <a:rPr lang="de-DE" smtClean="0"/>
              <a:t>Titelmasterformat durch Klicken bearbeiten</a:t>
            </a:r>
            <a:endParaRPr lang="de-DE" dirty="0"/>
          </a:p>
        </p:txBody>
      </p:sp>
      <p:sp>
        <p:nvSpPr>
          <p:cNvPr id="29" name="Textplatzhalter 28"/>
          <p:cNvSpPr>
            <a:spLocks noGrp="1"/>
          </p:cNvSpPr>
          <p:nvPr>
            <p:ph type="body" sz="quarter" idx="10"/>
          </p:nvPr>
        </p:nvSpPr>
        <p:spPr>
          <a:xfrm>
            <a:off x="431800" y="3060000"/>
            <a:ext cx="6120000" cy="3579312"/>
          </a:xfrm>
          <a:prstGeom prst="rect">
            <a:avLst/>
          </a:prstGeom>
        </p:spPr>
        <p:txBody>
          <a:bodyPr/>
          <a:lstStyle>
            <a:lvl1pPr marL="182563" indent="-182563">
              <a:buClr>
                <a:srgbClr val="D20A11"/>
              </a:buClr>
              <a:buSzPct val="100000"/>
              <a:buFont typeface="Wingdings" panose="05000000000000000000" pitchFamily="2" charset="2"/>
              <a:buChar char="§"/>
              <a:defRPr sz="2000"/>
            </a:lvl1pPr>
            <a:lvl2pPr marL="444500" indent="-174625" defTabSz="444500">
              <a:buClr>
                <a:srgbClr val="D20A11"/>
              </a:buClr>
              <a:buSzPct val="100000"/>
              <a:buFont typeface="Aharoni" panose="02010803020104030203" pitchFamily="2" charset="-79"/>
              <a:buChar char="–"/>
              <a:defRPr sz="1800"/>
            </a:lvl2pPr>
            <a:lvl3pPr marL="628650" indent="-184150" defTabSz="441325">
              <a:buSzPct val="80000"/>
              <a:buFont typeface="Aharoni" panose="02010803020104030203" pitchFamily="2" charset="-79"/>
              <a:buChar char="–"/>
              <a:defRPr sz="1600"/>
            </a:lvl3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3098944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etailfolie">
    <p:spTree>
      <p:nvGrpSpPr>
        <p:cNvPr id="1" name=""/>
        <p:cNvGrpSpPr/>
        <p:nvPr/>
      </p:nvGrpSpPr>
      <p:grpSpPr>
        <a:xfrm>
          <a:off x="0" y="0"/>
          <a:ext cx="0" cy="0"/>
          <a:chOff x="0" y="0"/>
          <a:chExt cx="0" cy="0"/>
        </a:xfrm>
      </p:grpSpPr>
      <p:sp>
        <p:nvSpPr>
          <p:cNvPr id="27" name="Titel 6"/>
          <p:cNvSpPr>
            <a:spLocks noGrp="1"/>
          </p:cNvSpPr>
          <p:nvPr>
            <p:ph type="title"/>
          </p:nvPr>
        </p:nvSpPr>
        <p:spPr>
          <a:xfrm>
            <a:off x="432000" y="1799999"/>
            <a:ext cx="8424000" cy="972000"/>
          </a:xfrm>
          <a:prstGeom prst="rect">
            <a:avLst/>
          </a:prstGeom>
        </p:spPr>
        <p:txBody>
          <a:bodyPr vert="horz" anchor="t"/>
          <a:lstStyle>
            <a:lvl1pPr algn="l">
              <a:lnSpc>
                <a:spcPct val="100000"/>
              </a:lnSpc>
              <a:defRPr sz="3200" b="1" baseline="0"/>
            </a:lvl1pPr>
          </a:lstStyle>
          <a:p>
            <a:r>
              <a:rPr lang="de-DE" smtClean="0"/>
              <a:t>Titelmasterformat durch Klicken bearbeiten</a:t>
            </a:r>
            <a:endParaRPr lang="de-DE" dirty="0"/>
          </a:p>
        </p:txBody>
      </p:sp>
      <p:sp>
        <p:nvSpPr>
          <p:cNvPr id="29" name="Textplatzhalter 28"/>
          <p:cNvSpPr>
            <a:spLocks noGrp="1"/>
          </p:cNvSpPr>
          <p:nvPr>
            <p:ph type="body" sz="quarter" idx="10"/>
          </p:nvPr>
        </p:nvSpPr>
        <p:spPr>
          <a:xfrm>
            <a:off x="431800" y="3060000"/>
            <a:ext cx="8424000" cy="3579312"/>
          </a:xfrm>
          <a:prstGeom prst="rect">
            <a:avLst/>
          </a:prstGeom>
        </p:spPr>
        <p:txBody>
          <a:bodyPr/>
          <a:lstStyle>
            <a:lvl1pPr marL="182563" indent="-182563">
              <a:buClr>
                <a:srgbClr val="D20A11"/>
              </a:buClr>
              <a:buSzPct val="100000"/>
              <a:buFont typeface="Wingdings" panose="05000000000000000000" pitchFamily="2" charset="2"/>
              <a:buChar char="§"/>
              <a:defRPr sz="2000"/>
            </a:lvl1pPr>
            <a:lvl2pPr marL="444500" indent="-174625">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1256541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tailfolie 2-spaltig">
    <p:spTree>
      <p:nvGrpSpPr>
        <p:cNvPr id="1" name=""/>
        <p:cNvGrpSpPr/>
        <p:nvPr/>
      </p:nvGrpSpPr>
      <p:grpSpPr>
        <a:xfrm>
          <a:off x="0" y="0"/>
          <a:ext cx="0" cy="0"/>
          <a:chOff x="0" y="0"/>
          <a:chExt cx="0" cy="0"/>
        </a:xfrm>
      </p:grpSpPr>
      <p:sp>
        <p:nvSpPr>
          <p:cNvPr id="5" name="Textplatzhalter 28"/>
          <p:cNvSpPr>
            <a:spLocks noGrp="1"/>
          </p:cNvSpPr>
          <p:nvPr>
            <p:ph type="body" sz="quarter" idx="10"/>
          </p:nvPr>
        </p:nvSpPr>
        <p:spPr>
          <a:xfrm>
            <a:off x="431800" y="3060000"/>
            <a:ext cx="3744913"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smtClean="0"/>
              <a:t>Textmasterformat bearbeiten</a:t>
            </a:r>
          </a:p>
          <a:p>
            <a:pPr lvl="1"/>
            <a:r>
              <a:rPr lang="de-DE" smtClean="0"/>
              <a:t>Zweite Ebene</a:t>
            </a:r>
          </a:p>
          <a:p>
            <a:pPr lvl="2"/>
            <a:r>
              <a:rPr lang="de-DE" smtClean="0"/>
              <a:t>Dritte Ebene</a:t>
            </a:r>
          </a:p>
        </p:txBody>
      </p:sp>
      <p:sp>
        <p:nvSpPr>
          <p:cNvPr id="8" name="Textplatzhalter 28"/>
          <p:cNvSpPr>
            <a:spLocks noGrp="1"/>
          </p:cNvSpPr>
          <p:nvPr>
            <p:ph type="body" sz="quarter" idx="16"/>
          </p:nvPr>
        </p:nvSpPr>
        <p:spPr>
          <a:xfrm>
            <a:off x="5112000" y="3060000"/>
            <a:ext cx="3744913"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smtClean="0"/>
              <a:t>Textmasterformat bearbeiten</a:t>
            </a:r>
          </a:p>
          <a:p>
            <a:pPr lvl="1"/>
            <a:r>
              <a:rPr lang="de-DE" smtClean="0"/>
              <a:t>Zweite Ebene</a:t>
            </a:r>
          </a:p>
          <a:p>
            <a:pPr lvl="2"/>
            <a:r>
              <a:rPr lang="de-DE" smtClean="0"/>
              <a:t>Dritte Ebene</a:t>
            </a:r>
          </a:p>
        </p:txBody>
      </p:sp>
      <p:sp>
        <p:nvSpPr>
          <p:cNvPr id="10" name="Textplatzhalter 3"/>
          <p:cNvSpPr>
            <a:spLocks noGrp="1"/>
          </p:cNvSpPr>
          <p:nvPr>
            <p:ph type="body" sz="quarter" idx="13" hasCustomPrompt="1"/>
          </p:nvPr>
        </p:nvSpPr>
        <p:spPr>
          <a:xfrm>
            <a:off x="5117794" y="1800225"/>
            <a:ext cx="3744000" cy="971550"/>
          </a:xfrm>
          <a:prstGeom prst="rect">
            <a:avLst/>
          </a:prstGeom>
        </p:spPr>
        <p:txBody>
          <a:bodyPr vert="horz"/>
          <a:lstStyle>
            <a:lvl1pPr marL="0" indent="0">
              <a:buNone/>
              <a:defRPr b="1">
                <a:latin typeface="+mj-lt"/>
              </a:defRPr>
            </a:lvl1pPr>
          </a:lstStyle>
          <a:p>
            <a:pPr lvl="0"/>
            <a:r>
              <a:rPr lang="de-AT" dirty="0" smtClean="0"/>
              <a:t>Titel hinzufügen</a:t>
            </a:r>
            <a:endParaRPr lang="de-DE" dirty="0"/>
          </a:p>
        </p:txBody>
      </p:sp>
      <p:sp>
        <p:nvSpPr>
          <p:cNvPr id="14" name="Textplatzhalter 3"/>
          <p:cNvSpPr>
            <a:spLocks noGrp="1"/>
          </p:cNvSpPr>
          <p:nvPr>
            <p:ph type="body" sz="quarter" idx="17" hasCustomPrompt="1"/>
          </p:nvPr>
        </p:nvSpPr>
        <p:spPr>
          <a:xfrm>
            <a:off x="432713" y="1800225"/>
            <a:ext cx="3744000" cy="971550"/>
          </a:xfrm>
          <a:prstGeom prst="rect">
            <a:avLst/>
          </a:prstGeom>
        </p:spPr>
        <p:txBody>
          <a:bodyPr vert="horz"/>
          <a:lstStyle>
            <a:lvl1pPr marL="0" indent="0">
              <a:buNone/>
              <a:defRPr b="1">
                <a:latin typeface="+mj-lt"/>
              </a:defRPr>
            </a:lvl1pPr>
          </a:lstStyle>
          <a:p>
            <a:pPr lvl="0"/>
            <a:r>
              <a:rPr lang="de-AT" dirty="0" smtClean="0"/>
              <a:t>Titel hinzufügen</a:t>
            </a:r>
            <a:endParaRPr lang="de-DE" dirty="0"/>
          </a:p>
        </p:txBody>
      </p:sp>
    </p:spTree>
    <p:extLst>
      <p:ext uri="{BB962C8B-B14F-4D97-AF65-F5344CB8AC3E}">
        <p14:creationId xmlns:p14="http://schemas.microsoft.com/office/powerpoint/2010/main" val="321909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etailfolie + Diagramm + Fußzeile + Löwe">
    <p:spTree>
      <p:nvGrpSpPr>
        <p:cNvPr id="1" name=""/>
        <p:cNvGrpSpPr/>
        <p:nvPr/>
      </p:nvGrpSpPr>
      <p:grpSpPr>
        <a:xfrm>
          <a:off x="0" y="0"/>
          <a:ext cx="0" cy="0"/>
          <a:chOff x="0" y="0"/>
          <a:chExt cx="0" cy="0"/>
        </a:xfrm>
      </p:grpSpPr>
      <p:pic>
        <p:nvPicPr>
          <p:cNvPr id="9" name="Bild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Foliennummernplatzhalter 5"/>
          <p:cNvSpPr>
            <a:spLocks noGrp="1"/>
          </p:cNvSpPr>
          <p:nvPr>
            <p:ph type="sldNum" sz="quarter" idx="4"/>
          </p:nvPr>
        </p:nvSpPr>
        <p:spPr>
          <a:xfrm>
            <a:off x="7110000" y="5760000"/>
            <a:ext cx="1754421" cy="180000"/>
          </a:xfrm>
          <a:prstGeom prst="rect">
            <a:avLst/>
          </a:prstGeom>
        </p:spPr>
        <p:txBody>
          <a:bodyPr vert="horz" lIns="0" tIns="0" rIns="0" bIns="0" rtlCol="0" anchor="t"/>
          <a:lstStyle>
            <a:lvl1pPr algn="l">
              <a:defRPr sz="900">
                <a:solidFill>
                  <a:schemeClr val="tx1"/>
                </a:solidFill>
              </a:defRPr>
            </a:lvl1pPr>
          </a:lstStyle>
          <a:p>
            <a:r>
              <a:rPr lang="de-DE" dirty="0" smtClean="0"/>
              <a:t>Folie Nr. </a:t>
            </a:r>
            <a:fld id="{75312D03-E2A0-DD45-8A89-86DAA7106CAA}" type="slidenum">
              <a:rPr lang="de-DE" smtClean="0"/>
              <a:pPr/>
              <a:t>‹Nr.›</a:t>
            </a:fld>
            <a:endParaRPr lang="de-DE" dirty="0">
              <a:solidFill>
                <a:srgbClr val="000000"/>
              </a:solidFill>
            </a:endParaRPr>
          </a:p>
        </p:txBody>
      </p:sp>
      <p:sp>
        <p:nvSpPr>
          <p:cNvPr id="21" name="Datumsplatzhalter 10"/>
          <p:cNvSpPr>
            <a:spLocks noGrp="1"/>
          </p:cNvSpPr>
          <p:nvPr>
            <p:ph type="dt" sz="half" idx="2"/>
          </p:nvPr>
        </p:nvSpPr>
        <p:spPr>
          <a:xfrm>
            <a:off x="7109999" y="5940000"/>
            <a:ext cx="1754420" cy="186433"/>
          </a:xfrm>
          <a:prstGeom prst="rect">
            <a:avLst/>
          </a:prstGeom>
        </p:spPr>
        <p:txBody>
          <a:bodyPr vert="horz" lIns="0" tIns="0" rIns="0" bIns="0" rtlCol="0" anchor="t"/>
          <a:lstStyle>
            <a:lvl1pPr algn="l">
              <a:defRPr sz="900">
                <a:solidFill>
                  <a:srgbClr val="000000"/>
                </a:solidFill>
              </a:defRPr>
            </a:lvl1pPr>
          </a:lstStyle>
          <a:p>
            <a:fld id="{AC1E1692-4A37-4DAA-A69C-24D417F6032C}" type="datetime4">
              <a:rPr lang="de-AT" smtClean="0"/>
              <a:t>3. Oktober 2018</a:t>
            </a:fld>
            <a:endParaRPr lang="de-DE" dirty="0"/>
          </a:p>
        </p:txBody>
      </p:sp>
      <p:sp>
        <p:nvSpPr>
          <p:cNvPr id="25" name="Fußzeilenplatzhalter 11"/>
          <p:cNvSpPr>
            <a:spLocks noGrp="1"/>
          </p:cNvSpPr>
          <p:nvPr>
            <p:ph type="ftr" sz="quarter" idx="3"/>
          </p:nvPr>
        </p:nvSpPr>
        <p:spPr>
          <a:xfrm>
            <a:off x="7109998" y="6173787"/>
            <a:ext cx="1754421" cy="460694"/>
          </a:xfrm>
          <a:prstGeom prst="rect">
            <a:avLst/>
          </a:prstGeom>
        </p:spPr>
        <p:txBody>
          <a:bodyPr vert="horz" lIns="0" tIns="0" rIns="0" bIns="0" rtlCol="0" anchor="t"/>
          <a:lstStyle>
            <a:lvl1pPr algn="l">
              <a:defRPr sz="900" b="1">
                <a:solidFill>
                  <a:srgbClr val="000000"/>
                </a:solidFill>
              </a:defRPr>
            </a:lvl1pPr>
          </a:lstStyle>
          <a:p>
            <a:r>
              <a:rPr lang="de-DE" smtClean="0"/>
              <a:t>Dienststellenbezeichnung, Name (akad. Grad, Vor- und Zuname) </a:t>
            </a:r>
            <a:endParaRPr lang="de-DE" dirty="0"/>
          </a:p>
        </p:txBody>
      </p:sp>
      <p:sp>
        <p:nvSpPr>
          <p:cNvPr id="27" name="Titel 6"/>
          <p:cNvSpPr>
            <a:spLocks noGrp="1"/>
          </p:cNvSpPr>
          <p:nvPr>
            <p:ph type="title"/>
          </p:nvPr>
        </p:nvSpPr>
        <p:spPr>
          <a:xfrm>
            <a:off x="432000" y="1799999"/>
            <a:ext cx="6120000" cy="972000"/>
          </a:xfrm>
          <a:prstGeom prst="rect">
            <a:avLst/>
          </a:prstGeom>
        </p:spPr>
        <p:txBody>
          <a:bodyPr vert="horz" anchor="t"/>
          <a:lstStyle>
            <a:lvl1pPr algn="l">
              <a:lnSpc>
                <a:spcPct val="100000"/>
              </a:lnSpc>
              <a:defRPr sz="3200" b="1" baseline="0"/>
            </a:lvl1pPr>
          </a:lstStyle>
          <a:p>
            <a:r>
              <a:rPr lang="de-DE" smtClean="0"/>
              <a:t>Titelmasterformat durch Klicken bearbeiten</a:t>
            </a:r>
            <a:endParaRPr lang="de-DE" dirty="0"/>
          </a:p>
        </p:txBody>
      </p:sp>
      <p:sp>
        <p:nvSpPr>
          <p:cNvPr id="14" name="Diagrammplatzhalter 5"/>
          <p:cNvSpPr>
            <a:spLocks noGrp="1"/>
          </p:cNvSpPr>
          <p:nvPr>
            <p:ph type="chart" sz="quarter" idx="12"/>
          </p:nvPr>
        </p:nvSpPr>
        <p:spPr>
          <a:xfrm>
            <a:off x="3622675" y="3060000"/>
            <a:ext cx="2928938" cy="3578225"/>
          </a:xfrm>
          <a:prstGeom prst="rect">
            <a:avLst/>
          </a:prstGeom>
        </p:spPr>
        <p:txBody>
          <a:bodyPr vert="horz"/>
          <a:lstStyle>
            <a:lvl1pPr marL="0" indent="0" algn="ctr">
              <a:buNone/>
              <a:defRPr sz="2000"/>
            </a:lvl1pPr>
          </a:lstStyle>
          <a:p>
            <a:r>
              <a:rPr lang="de-DE" smtClean="0"/>
              <a:t>Diagramm durch Klicken auf Symbol hinzufügen</a:t>
            </a:r>
            <a:endParaRPr lang="de-DE" dirty="0"/>
          </a:p>
        </p:txBody>
      </p:sp>
      <p:sp>
        <p:nvSpPr>
          <p:cNvPr id="10" name="Textplatzhalter 28"/>
          <p:cNvSpPr>
            <a:spLocks noGrp="1"/>
          </p:cNvSpPr>
          <p:nvPr>
            <p:ph type="body" sz="quarter" idx="10"/>
          </p:nvPr>
        </p:nvSpPr>
        <p:spPr>
          <a:xfrm>
            <a:off x="431800" y="3060000"/>
            <a:ext cx="2661257" cy="3579312"/>
          </a:xfrm>
          <a:prstGeom prst="rect">
            <a:avLst/>
          </a:prstGeom>
        </p:spPr>
        <p:txBody>
          <a:bodyPr/>
          <a:lstStyle>
            <a:lvl1pPr marL="180000" indent="-180000">
              <a:buClr>
                <a:srgbClr val="D20A11"/>
              </a:buClr>
              <a:buSzPct val="100000"/>
              <a:buFont typeface="Wingdings" panose="05000000000000000000" pitchFamily="2" charset="2"/>
              <a:buChar char="§"/>
              <a:defRPr sz="2000"/>
            </a:lvl1pPr>
            <a:lvl2pPr marL="446088" indent="-179388">
              <a:buClr>
                <a:srgbClr val="D20A11"/>
              </a:buClr>
              <a:buSzPct val="100000"/>
              <a:buFont typeface="Aharoni" panose="02010803020104030203" pitchFamily="2" charset="-79"/>
              <a:buChar char="–"/>
              <a:defRPr sz="1800"/>
            </a:lvl2pPr>
            <a:lvl3pPr marL="627063" indent="-179388">
              <a:buSzPct val="80000"/>
              <a:buFont typeface="Aharoni" panose="02010803020104030203" pitchFamily="2" charset="-79"/>
              <a:buChar char="–"/>
              <a:defRPr sz="1600"/>
            </a:lvl3pPr>
          </a:lstStyle>
          <a:p>
            <a:pPr lvl="0"/>
            <a:r>
              <a:rPr lang="de-DE" smtClean="0"/>
              <a:t>Textmasterformat bearbeiten</a:t>
            </a:r>
          </a:p>
          <a:p>
            <a:pPr lvl="1"/>
            <a:r>
              <a:rPr lang="de-DE" smtClean="0"/>
              <a:t>Zweite Ebene</a:t>
            </a:r>
          </a:p>
          <a:p>
            <a:pPr lvl="2"/>
            <a:r>
              <a:rPr lang="de-DE" smtClean="0"/>
              <a:t>Dritte Ebene</a:t>
            </a:r>
          </a:p>
        </p:txBody>
      </p:sp>
    </p:spTree>
    <p:extLst>
      <p:ext uri="{BB962C8B-B14F-4D97-AF65-F5344CB8AC3E}">
        <p14:creationId xmlns:p14="http://schemas.microsoft.com/office/powerpoint/2010/main" val="1273772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me Gegenüberstellung">
    <p:spTree>
      <p:nvGrpSpPr>
        <p:cNvPr id="1" name=""/>
        <p:cNvGrpSpPr/>
        <p:nvPr/>
      </p:nvGrpSpPr>
      <p:grpSpPr>
        <a:xfrm>
          <a:off x="0" y="0"/>
          <a:ext cx="0" cy="0"/>
          <a:chOff x="0" y="0"/>
          <a:chExt cx="0" cy="0"/>
        </a:xfrm>
      </p:grpSpPr>
      <p:sp>
        <p:nvSpPr>
          <p:cNvPr id="9" name="Diagrammplatzhalter 7"/>
          <p:cNvSpPr>
            <a:spLocks noGrp="1"/>
          </p:cNvSpPr>
          <p:nvPr>
            <p:ph type="chart" sz="quarter" idx="14"/>
          </p:nvPr>
        </p:nvSpPr>
        <p:spPr>
          <a:xfrm>
            <a:off x="431800" y="3060000"/>
            <a:ext cx="3744913" cy="3578225"/>
          </a:xfrm>
          <a:prstGeom prst="rect">
            <a:avLst/>
          </a:prstGeom>
        </p:spPr>
        <p:txBody>
          <a:bodyPr vert="horz"/>
          <a:lstStyle>
            <a:lvl1pPr marL="0" indent="0" algn="ctr">
              <a:buNone/>
              <a:defRPr sz="2000"/>
            </a:lvl1pPr>
          </a:lstStyle>
          <a:p>
            <a:r>
              <a:rPr lang="de-DE" smtClean="0"/>
              <a:t>Diagramm durch Klicken auf Symbol hinzufügen</a:t>
            </a:r>
            <a:endParaRPr lang="de-DE" dirty="0"/>
          </a:p>
        </p:txBody>
      </p:sp>
      <p:sp>
        <p:nvSpPr>
          <p:cNvPr id="11" name="Diagrammplatzhalter 7"/>
          <p:cNvSpPr>
            <a:spLocks noGrp="1"/>
          </p:cNvSpPr>
          <p:nvPr>
            <p:ph type="chart" sz="quarter" idx="15"/>
          </p:nvPr>
        </p:nvSpPr>
        <p:spPr>
          <a:xfrm>
            <a:off x="5112000" y="3060000"/>
            <a:ext cx="3744913" cy="3578225"/>
          </a:xfrm>
          <a:prstGeom prst="rect">
            <a:avLst/>
          </a:prstGeom>
        </p:spPr>
        <p:txBody>
          <a:bodyPr vert="horz"/>
          <a:lstStyle>
            <a:lvl1pPr marL="0" indent="0" algn="ctr">
              <a:buNone/>
              <a:defRPr sz="2000"/>
            </a:lvl1pPr>
          </a:lstStyle>
          <a:p>
            <a:r>
              <a:rPr lang="de-DE" smtClean="0"/>
              <a:t>Diagramm durch Klicken auf Symbol hinzufügen</a:t>
            </a:r>
            <a:endParaRPr lang="de-DE" dirty="0"/>
          </a:p>
        </p:txBody>
      </p:sp>
      <p:sp>
        <p:nvSpPr>
          <p:cNvPr id="12" name="Titel 6"/>
          <p:cNvSpPr>
            <a:spLocks noGrp="1"/>
          </p:cNvSpPr>
          <p:nvPr>
            <p:ph type="title"/>
          </p:nvPr>
        </p:nvSpPr>
        <p:spPr>
          <a:xfrm>
            <a:off x="432000" y="1799999"/>
            <a:ext cx="8424000" cy="972000"/>
          </a:xfrm>
          <a:prstGeom prst="rect">
            <a:avLst/>
          </a:prstGeom>
        </p:spPr>
        <p:txBody>
          <a:bodyPr vert="horz" anchor="t"/>
          <a:lstStyle>
            <a:lvl1pPr algn="l">
              <a:lnSpc>
                <a:spcPct val="100000"/>
              </a:lnSpc>
              <a:defRPr sz="3200" b="1" baseline="0"/>
            </a:lvl1pPr>
          </a:lstStyle>
          <a:p>
            <a:r>
              <a:rPr lang="de-DE" smtClean="0"/>
              <a:t>Titelmasterformat durch Klicken bearbeiten</a:t>
            </a:r>
            <a:endParaRPr lang="de-DE" dirty="0"/>
          </a:p>
        </p:txBody>
      </p:sp>
    </p:spTree>
    <p:extLst>
      <p:ext uri="{BB962C8B-B14F-4D97-AF65-F5344CB8AC3E}">
        <p14:creationId xmlns:p14="http://schemas.microsoft.com/office/powerpoint/2010/main" val="2905459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Bild 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52897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10" r:id="rId3"/>
    <p:sldLayoutId id="2147483711" r:id="rId4"/>
    <p:sldLayoutId id="2147483698" r:id="rId5"/>
    <p:sldLayoutId id="2147483699" r:id="rId6"/>
    <p:sldLayoutId id="2147483709" r:id="rId7"/>
    <p:sldLayoutId id="2147483701" r:id="rId8"/>
    <p:sldLayoutId id="2147483703" r:id="rId9"/>
    <p:sldLayoutId id="2147483704" r:id="rId10"/>
    <p:sldLayoutId id="2147483705" r:id="rId11"/>
    <p:sldLayoutId id="2147483706" r:id="rId12"/>
    <p:sldLayoutId id="2147483707" r:id="rId13"/>
    <p:sldLayoutId id="2147483708" r:id="rId14"/>
    <p:sldLayoutId id="2147483712" r:id="rId15"/>
    <p:sldLayoutId id="2147483713" r:id="rId16"/>
    <p:sldLayoutId id="2147483714" r:id="rId17"/>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Verwaltungsmanagement und Organisation</a:t>
            </a:r>
            <a:endParaRPr lang="de-AT" dirty="0"/>
          </a:p>
        </p:txBody>
      </p:sp>
      <p:sp>
        <p:nvSpPr>
          <p:cNvPr id="3" name="Textplatzhalter 2"/>
          <p:cNvSpPr>
            <a:spLocks noGrp="1"/>
          </p:cNvSpPr>
          <p:nvPr>
            <p:ph type="body" sz="quarter" idx="10"/>
          </p:nvPr>
        </p:nvSpPr>
        <p:spPr/>
        <p:txBody>
          <a:bodyPr/>
          <a:lstStyle/>
          <a:p>
            <a:r>
              <a:rPr lang="de-AT" dirty="0" smtClean="0"/>
              <a:t>Oktober </a:t>
            </a:r>
            <a:r>
              <a:rPr lang="de-AT" dirty="0" smtClean="0"/>
              <a:t>2018</a:t>
            </a:r>
            <a:endParaRPr lang="de-AT" dirty="0"/>
          </a:p>
        </p:txBody>
      </p:sp>
      <p:sp>
        <p:nvSpPr>
          <p:cNvPr id="5" name="Textplatzhalter 4"/>
          <p:cNvSpPr>
            <a:spLocks noGrp="1"/>
          </p:cNvSpPr>
          <p:nvPr>
            <p:ph type="body" sz="quarter" idx="12"/>
          </p:nvPr>
        </p:nvSpPr>
        <p:spPr/>
        <p:txBody>
          <a:bodyPr/>
          <a:lstStyle/>
          <a:p>
            <a:r>
              <a:rPr lang="de-AT" dirty="0" smtClean="0"/>
              <a:t>Neue Dienstliche Ausbildung, Modul 2</a:t>
            </a:r>
          </a:p>
          <a:p>
            <a:r>
              <a:rPr lang="de-AT" dirty="0" smtClean="0"/>
              <a:t>Wörgötter, Mistlberger-Kreczi, Feldkircher-Di Feo</a:t>
            </a:r>
            <a:endParaRPr lang="de-AT" dirty="0"/>
          </a:p>
        </p:txBody>
      </p:sp>
    </p:spTree>
    <p:extLst>
      <p:ext uri="{BB962C8B-B14F-4D97-AF65-F5344CB8AC3E}">
        <p14:creationId xmlns:p14="http://schemas.microsoft.com/office/powerpoint/2010/main" val="2717554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body" sz="quarter" idx="10"/>
          </p:nvPr>
        </p:nvSpPr>
        <p:spPr>
          <a:xfrm>
            <a:off x="371344" y="2447882"/>
            <a:ext cx="3346712" cy="3579312"/>
          </a:xfrm>
        </p:spPr>
        <p:txBody>
          <a:bodyPr/>
          <a:lstStyle/>
          <a:p>
            <a:pPr marL="0" indent="0" eaLnBrk="1" hangingPunct="1">
              <a:buFont typeface="Wingdings" pitchFamily="2" charset="2"/>
              <a:buNone/>
              <a:defRPr/>
            </a:pPr>
            <a:endParaRPr lang="de-DE" sz="2000" b="1" dirty="0" smtClean="0"/>
          </a:p>
          <a:p>
            <a:pPr marL="0" indent="0" eaLnBrk="1" hangingPunct="1">
              <a:buFont typeface="Wingdings" pitchFamily="2" charset="2"/>
              <a:buNone/>
              <a:defRPr/>
            </a:pPr>
            <a:endParaRPr lang="de-DE" sz="2000" b="1" dirty="0"/>
          </a:p>
          <a:p>
            <a:pPr eaLnBrk="1" hangingPunct="1">
              <a:defRPr/>
            </a:pPr>
            <a:r>
              <a:rPr lang="de-DE" sz="1600" dirty="0" smtClean="0">
                <a:cs typeface="+mn-cs"/>
              </a:rPr>
              <a:t>Projektorganisation</a:t>
            </a:r>
          </a:p>
          <a:p>
            <a:pPr>
              <a:defRPr/>
            </a:pPr>
            <a:r>
              <a:rPr lang="de-DE" sz="1600" dirty="0"/>
              <a:t>Soziale </a:t>
            </a:r>
            <a:r>
              <a:rPr lang="de-DE" sz="1600" dirty="0" smtClean="0"/>
              <a:t>Konstruktion (</a:t>
            </a:r>
            <a:r>
              <a:rPr lang="de-DE" sz="1600" dirty="0"/>
              <a:t>D</a:t>
            </a:r>
            <a:r>
              <a:rPr lang="de-DE" sz="1600" dirty="0" smtClean="0"/>
              <a:t>iversität)</a:t>
            </a:r>
            <a:endParaRPr lang="de-DE" sz="1600" dirty="0"/>
          </a:p>
          <a:p>
            <a:pPr eaLnBrk="1" hangingPunct="1">
              <a:defRPr/>
            </a:pPr>
            <a:r>
              <a:rPr lang="de-DE" sz="1600" dirty="0" smtClean="0">
                <a:cs typeface="+mn-cs"/>
              </a:rPr>
              <a:t>Projektabgrenzung und –</a:t>
            </a:r>
            <a:r>
              <a:rPr lang="de-DE" sz="1600" dirty="0" err="1" smtClean="0">
                <a:cs typeface="+mn-cs"/>
              </a:rPr>
              <a:t>kontext</a:t>
            </a:r>
            <a:endParaRPr lang="de-DE" sz="1600" dirty="0" smtClean="0">
              <a:cs typeface="+mn-cs"/>
            </a:endParaRPr>
          </a:p>
          <a:p>
            <a:pPr eaLnBrk="1" hangingPunct="1">
              <a:defRPr/>
            </a:pPr>
            <a:r>
              <a:rPr lang="de-DE" sz="1600" dirty="0" smtClean="0">
                <a:cs typeface="+mn-cs"/>
              </a:rPr>
              <a:t>Strukturierte Kommunikation</a:t>
            </a:r>
          </a:p>
          <a:p>
            <a:pPr eaLnBrk="1" hangingPunct="1">
              <a:defRPr/>
            </a:pPr>
            <a:r>
              <a:rPr lang="de-DE" sz="1600" dirty="0" smtClean="0">
                <a:cs typeface="+mn-cs"/>
              </a:rPr>
              <a:t>Selbstorganisation</a:t>
            </a:r>
          </a:p>
          <a:p>
            <a:pPr eaLnBrk="1" hangingPunct="1">
              <a:defRPr/>
            </a:pPr>
            <a:endParaRPr lang="de-DE" sz="1600" dirty="0">
              <a:cs typeface="+mn-cs"/>
            </a:endParaRPr>
          </a:p>
          <a:p>
            <a:pPr marL="0" indent="0" eaLnBrk="1" hangingPunct="1">
              <a:buNone/>
              <a:defRPr/>
            </a:pPr>
            <a:endParaRPr lang="de-DE" sz="2000" dirty="0" smtClean="0">
              <a:cs typeface="+mn-cs"/>
            </a:endParaRPr>
          </a:p>
        </p:txBody>
      </p:sp>
      <p:sp>
        <p:nvSpPr>
          <p:cNvPr id="6" name="Text Box 14"/>
          <p:cNvSpPr txBox="1">
            <a:spLocks noChangeArrowheads="1"/>
          </p:cNvSpPr>
          <p:nvPr/>
        </p:nvSpPr>
        <p:spPr bwMode="auto">
          <a:xfrm>
            <a:off x="3273097" y="1701998"/>
            <a:ext cx="2169185" cy="646331"/>
          </a:xfrm>
          <a:prstGeom prst="rect">
            <a:avLst/>
          </a:prstGeom>
          <a:solidFill>
            <a:srgbClr val="F2F2ED"/>
          </a:solidFill>
          <a:ln>
            <a:noFill/>
          </a:ln>
          <a:effectLst>
            <a:innerShdw blurRad="63500" dist="50800" dir="2700000">
              <a:prstClr val="black">
                <a:alpha val="50000"/>
              </a:prstClr>
            </a:innerShdw>
          </a:effectLst>
        </p:spPr>
        <p:txBody>
          <a:bodyPr wrap="none">
            <a:spAutoFit/>
          </a:bodyPr>
          <a:lstStyle>
            <a:defPPr>
              <a:defRPr lang="de-DE"/>
            </a:defPPr>
            <a:lvl1pPr algn="ct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de-DE" altLang="de-DE" dirty="0"/>
              <a:t>Ein Projekt </a:t>
            </a:r>
            <a:r>
              <a:rPr lang="de-DE" altLang="de-DE" dirty="0" smtClean="0"/>
              <a:t>ist </a:t>
            </a:r>
            <a:endParaRPr lang="de-DE" altLang="de-DE" dirty="0"/>
          </a:p>
          <a:p>
            <a:r>
              <a:rPr lang="de-DE" altLang="de-DE" dirty="0"/>
              <a:t>e</a:t>
            </a:r>
            <a:r>
              <a:rPr lang="de-DE" altLang="de-DE" dirty="0" smtClean="0"/>
              <a:t>in soziales System</a:t>
            </a:r>
            <a:endParaRPr lang="de-DE" altLang="de-DE" dirty="0"/>
          </a:p>
        </p:txBody>
      </p:sp>
      <p:sp>
        <p:nvSpPr>
          <p:cNvPr id="7" name="Oval 34"/>
          <p:cNvSpPr>
            <a:spLocks noChangeArrowheads="1"/>
          </p:cNvSpPr>
          <p:nvPr/>
        </p:nvSpPr>
        <p:spPr bwMode="auto">
          <a:xfrm>
            <a:off x="5657942" y="3857756"/>
            <a:ext cx="1584325" cy="792163"/>
          </a:xfrm>
          <a:prstGeom prst="ellipse">
            <a:avLst/>
          </a:prstGeom>
          <a:solidFill>
            <a:schemeClr val="bg1">
              <a:lumMod val="85000"/>
              <a:alpha val="41960"/>
            </a:schemeClr>
          </a:solidFill>
          <a:ln w="9525">
            <a:solidFill>
              <a:schemeClr val="tx1"/>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dirty="0">
                <a:solidFill>
                  <a:schemeClr val="tx2"/>
                </a:solidFill>
              </a:rPr>
              <a:t>Projekt</a:t>
            </a:r>
          </a:p>
        </p:txBody>
      </p:sp>
      <p:sp>
        <p:nvSpPr>
          <p:cNvPr id="8" name="Oval 35"/>
          <p:cNvSpPr>
            <a:spLocks noChangeArrowheads="1"/>
          </p:cNvSpPr>
          <p:nvPr/>
        </p:nvSpPr>
        <p:spPr bwMode="auto">
          <a:xfrm>
            <a:off x="7097805" y="2930276"/>
            <a:ext cx="1584325" cy="792162"/>
          </a:xfrm>
          <a:prstGeom prst="ellipse">
            <a:avLst/>
          </a:prstGeom>
          <a:solidFill>
            <a:schemeClr val="accent1">
              <a:lumMod val="20000"/>
              <a:lumOff val="80000"/>
            </a:schemeClr>
          </a:solidFill>
          <a:ln w="9525">
            <a:solidFill>
              <a:schemeClr val="bg1">
                <a:lumMod val="85000"/>
              </a:schemeClr>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dirty="0"/>
              <a:t>Projekt-</a:t>
            </a:r>
          </a:p>
          <a:p>
            <a:pPr algn="ctr" eaLnBrk="1" hangingPunct="1"/>
            <a:r>
              <a:rPr lang="de-DE" altLang="de-DE" dirty="0" err="1"/>
              <a:t>umwelt</a:t>
            </a:r>
            <a:endParaRPr lang="de-DE" altLang="de-DE" dirty="0"/>
          </a:p>
        </p:txBody>
      </p:sp>
      <p:sp>
        <p:nvSpPr>
          <p:cNvPr id="9" name="Oval 36"/>
          <p:cNvSpPr>
            <a:spLocks noChangeArrowheads="1"/>
          </p:cNvSpPr>
          <p:nvPr/>
        </p:nvSpPr>
        <p:spPr bwMode="auto">
          <a:xfrm>
            <a:off x="7241651" y="4677969"/>
            <a:ext cx="1584325" cy="792163"/>
          </a:xfrm>
          <a:prstGeom prst="ellipse">
            <a:avLst/>
          </a:prstGeom>
          <a:solidFill>
            <a:schemeClr val="tx2">
              <a:lumMod val="20000"/>
              <a:lumOff val="80000"/>
            </a:schemeClr>
          </a:solidFill>
          <a:ln w="9525">
            <a:solidFill>
              <a:schemeClr val="bg1">
                <a:lumMod val="85000"/>
              </a:schemeClr>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dirty="0"/>
              <a:t>Projekt</a:t>
            </a:r>
          </a:p>
        </p:txBody>
      </p:sp>
      <p:sp>
        <p:nvSpPr>
          <p:cNvPr id="10" name="Oval 37"/>
          <p:cNvSpPr>
            <a:spLocks noChangeArrowheads="1"/>
          </p:cNvSpPr>
          <p:nvPr/>
        </p:nvSpPr>
        <p:spPr bwMode="auto">
          <a:xfrm>
            <a:off x="3899635" y="2990732"/>
            <a:ext cx="1584325" cy="792162"/>
          </a:xfrm>
          <a:prstGeom prst="ellipse">
            <a:avLst/>
          </a:prstGeom>
          <a:solidFill>
            <a:schemeClr val="tx2">
              <a:lumMod val="20000"/>
              <a:lumOff val="80000"/>
            </a:schemeClr>
          </a:solidFill>
          <a:ln w="9525">
            <a:solidFill>
              <a:schemeClr val="bg1">
                <a:lumMod val="85000"/>
              </a:schemeClr>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dirty="0"/>
              <a:t>Projekt-</a:t>
            </a:r>
          </a:p>
          <a:p>
            <a:pPr algn="ctr" eaLnBrk="1" hangingPunct="1"/>
            <a:r>
              <a:rPr lang="de-DE" altLang="de-DE" dirty="0" err="1"/>
              <a:t>umwelt</a:t>
            </a:r>
            <a:endParaRPr lang="de-DE" altLang="de-DE" dirty="0"/>
          </a:p>
        </p:txBody>
      </p:sp>
      <p:sp>
        <p:nvSpPr>
          <p:cNvPr id="11" name="Oval 38"/>
          <p:cNvSpPr>
            <a:spLocks noChangeArrowheads="1"/>
          </p:cNvSpPr>
          <p:nvPr/>
        </p:nvSpPr>
        <p:spPr bwMode="auto">
          <a:xfrm>
            <a:off x="3865274" y="4642362"/>
            <a:ext cx="1584325" cy="792162"/>
          </a:xfrm>
          <a:prstGeom prst="ellipse">
            <a:avLst/>
          </a:prstGeom>
          <a:solidFill>
            <a:schemeClr val="accent1">
              <a:lumMod val="20000"/>
              <a:lumOff val="80000"/>
            </a:schemeClr>
          </a:solidFill>
          <a:ln w="9525">
            <a:solidFill>
              <a:schemeClr val="bg1">
                <a:lumMod val="85000"/>
              </a:schemeClr>
            </a:solidFill>
            <a:round/>
            <a:headEnd/>
            <a:tailEnd/>
          </a:ln>
        </p:spPr>
        <p:txBody>
          <a:bodyPr wrap="none"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de-DE" altLang="de-DE" dirty="0"/>
              <a:t>Projekt</a:t>
            </a:r>
          </a:p>
        </p:txBody>
      </p:sp>
      <p:sp>
        <p:nvSpPr>
          <p:cNvPr id="12" name="Line 39"/>
          <p:cNvSpPr>
            <a:spLocks noChangeShapeType="1"/>
          </p:cNvSpPr>
          <p:nvPr/>
        </p:nvSpPr>
        <p:spPr bwMode="auto">
          <a:xfrm flipV="1">
            <a:off x="5297580" y="4507043"/>
            <a:ext cx="504825" cy="2873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3" name="Line 40"/>
          <p:cNvSpPr>
            <a:spLocks noChangeShapeType="1"/>
          </p:cNvSpPr>
          <p:nvPr/>
        </p:nvSpPr>
        <p:spPr bwMode="auto">
          <a:xfrm>
            <a:off x="5297579" y="3661979"/>
            <a:ext cx="596900" cy="2688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4" name="Line 41"/>
          <p:cNvSpPr>
            <a:spLocks noChangeShapeType="1"/>
          </p:cNvSpPr>
          <p:nvPr/>
        </p:nvSpPr>
        <p:spPr bwMode="auto">
          <a:xfrm flipV="1">
            <a:off x="7026367" y="3661980"/>
            <a:ext cx="431800" cy="26879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 name="Line 42"/>
          <p:cNvSpPr>
            <a:spLocks noChangeShapeType="1"/>
          </p:cNvSpPr>
          <p:nvPr/>
        </p:nvSpPr>
        <p:spPr bwMode="auto">
          <a:xfrm flipH="1" flipV="1">
            <a:off x="7026367" y="4571999"/>
            <a:ext cx="431800" cy="22238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 name="Text Box 44"/>
          <p:cNvSpPr txBox="1">
            <a:spLocks noChangeArrowheads="1"/>
          </p:cNvSpPr>
          <p:nvPr/>
        </p:nvSpPr>
        <p:spPr bwMode="auto">
          <a:xfrm>
            <a:off x="5633880" y="4950337"/>
            <a:ext cx="1416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e-DE" dirty="0"/>
              <a:t>Abgrenzung</a:t>
            </a:r>
          </a:p>
        </p:txBody>
      </p:sp>
      <p:sp>
        <p:nvSpPr>
          <p:cNvPr id="17" name="Text Box 46"/>
          <p:cNvSpPr txBox="1">
            <a:spLocks noChangeArrowheads="1"/>
          </p:cNvSpPr>
          <p:nvPr/>
        </p:nvSpPr>
        <p:spPr bwMode="auto">
          <a:xfrm>
            <a:off x="5824630" y="3233869"/>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altLang="de-DE" dirty="0"/>
              <a:t>Kontext</a:t>
            </a:r>
          </a:p>
        </p:txBody>
      </p:sp>
    </p:spTree>
    <p:extLst>
      <p:ext uri="{BB962C8B-B14F-4D97-AF65-F5344CB8AC3E}">
        <p14:creationId xmlns:p14="http://schemas.microsoft.com/office/powerpoint/2010/main" val="1439173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6172200" y="2626723"/>
            <a:ext cx="2578100" cy="266700"/>
          </a:xfrm>
          <a:prstGeom prst="rect">
            <a:avLst/>
          </a:prstGeom>
          <a:solidFill>
            <a:schemeClr val="tx2">
              <a:lumMod val="20000"/>
              <a:lumOff val="80000"/>
            </a:schemeClr>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a:latin typeface="+mn-lt"/>
              </a:rPr>
              <a:t>sozial</a:t>
            </a:r>
          </a:p>
        </p:txBody>
      </p:sp>
      <p:sp>
        <p:nvSpPr>
          <p:cNvPr id="15365" name="Rectangle 4"/>
          <p:cNvSpPr>
            <a:spLocks noChangeArrowheads="1"/>
          </p:cNvSpPr>
          <p:nvPr/>
        </p:nvSpPr>
        <p:spPr bwMode="auto">
          <a:xfrm rot="-5400000">
            <a:off x="-457993" y="3887991"/>
            <a:ext cx="2195512" cy="339725"/>
          </a:xfrm>
          <a:prstGeom prst="rect">
            <a:avLst/>
          </a:prstGeom>
          <a:solidFill>
            <a:schemeClr val="tx2">
              <a:lumMod val="20000"/>
              <a:lumOff val="80000"/>
            </a:schemeClr>
          </a:solidFill>
          <a:ln w="9525">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dirty="0">
                <a:latin typeface="+mn-lt"/>
              </a:rPr>
              <a:t>Abgrenzung</a:t>
            </a:r>
          </a:p>
        </p:txBody>
      </p:sp>
      <p:sp>
        <p:nvSpPr>
          <p:cNvPr id="15366" name="Rectangle 5"/>
          <p:cNvSpPr>
            <a:spLocks noChangeArrowheads="1"/>
          </p:cNvSpPr>
          <p:nvPr/>
        </p:nvSpPr>
        <p:spPr bwMode="auto">
          <a:xfrm>
            <a:off x="3525837" y="2626723"/>
            <a:ext cx="2578100" cy="266700"/>
          </a:xfrm>
          <a:prstGeom prst="rect">
            <a:avLst/>
          </a:prstGeom>
          <a:solidFill>
            <a:schemeClr val="tx2">
              <a:lumMod val="20000"/>
              <a:lumOff val="80000"/>
            </a:schemeClr>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a:latin typeface="+mn-lt"/>
              </a:rPr>
              <a:t>sachlich</a:t>
            </a:r>
          </a:p>
        </p:txBody>
      </p:sp>
      <p:sp>
        <p:nvSpPr>
          <p:cNvPr id="15367" name="Rectangle 6"/>
          <p:cNvSpPr>
            <a:spLocks noChangeArrowheads="1"/>
          </p:cNvSpPr>
          <p:nvPr/>
        </p:nvSpPr>
        <p:spPr bwMode="auto">
          <a:xfrm>
            <a:off x="876300" y="2626723"/>
            <a:ext cx="2579687" cy="266700"/>
          </a:xfrm>
          <a:prstGeom prst="rect">
            <a:avLst/>
          </a:prstGeom>
          <a:solidFill>
            <a:schemeClr val="tx2">
              <a:lumMod val="20000"/>
              <a:lumOff val="80000"/>
            </a:schemeClr>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a:latin typeface="+mn-lt"/>
              </a:rPr>
              <a:t>zeitlich</a:t>
            </a:r>
          </a:p>
        </p:txBody>
      </p:sp>
      <p:sp>
        <p:nvSpPr>
          <p:cNvPr id="15368" name="Rectangle 7"/>
          <p:cNvSpPr>
            <a:spLocks noChangeArrowheads="1"/>
          </p:cNvSpPr>
          <p:nvPr/>
        </p:nvSpPr>
        <p:spPr bwMode="auto">
          <a:xfrm>
            <a:off x="809626" y="2947176"/>
            <a:ext cx="2579687" cy="2195512"/>
          </a:xfrm>
          <a:prstGeom prst="rect">
            <a:avLst/>
          </a:prstGeom>
          <a:solidFill>
            <a:srgbClr val="F2F2ED"/>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solidFill>
                <a:schemeClr val="bg1"/>
              </a:solidFill>
              <a:latin typeface="+mn-lt"/>
            </a:endParaRPr>
          </a:p>
        </p:txBody>
      </p:sp>
      <p:sp>
        <p:nvSpPr>
          <p:cNvPr id="15369" name="Rectangle 8"/>
          <p:cNvSpPr>
            <a:spLocks noChangeArrowheads="1"/>
          </p:cNvSpPr>
          <p:nvPr/>
        </p:nvSpPr>
        <p:spPr bwMode="auto">
          <a:xfrm>
            <a:off x="3524250" y="2960098"/>
            <a:ext cx="2579687" cy="2195512"/>
          </a:xfrm>
          <a:prstGeom prst="rect">
            <a:avLst/>
          </a:prstGeom>
          <a:solidFill>
            <a:srgbClr val="F2F2ED"/>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solidFill>
                <a:schemeClr val="bg1"/>
              </a:solidFill>
              <a:latin typeface="+mn-lt"/>
            </a:endParaRPr>
          </a:p>
        </p:txBody>
      </p:sp>
      <p:sp>
        <p:nvSpPr>
          <p:cNvPr id="15370" name="Rectangle 9"/>
          <p:cNvSpPr>
            <a:spLocks noChangeArrowheads="1"/>
          </p:cNvSpPr>
          <p:nvPr/>
        </p:nvSpPr>
        <p:spPr bwMode="auto">
          <a:xfrm>
            <a:off x="6172200" y="2960098"/>
            <a:ext cx="2578100" cy="2195512"/>
          </a:xfrm>
          <a:prstGeom prst="rect">
            <a:avLst/>
          </a:prstGeom>
          <a:solidFill>
            <a:srgbClr val="F2F2ED"/>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solidFill>
                <a:schemeClr val="bg1"/>
              </a:solidFill>
              <a:latin typeface="+mn-lt"/>
            </a:endParaRPr>
          </a:p>
        </p:txBody>
      </p:sp>
      <p:sp>
        <p:nvSpPr>
          <p:cNvPr id="15371" name="Text Box 10"/>
          <p:cNvSpPr txBox="1">
            <a:spLocks noChangeArrowheads="1"/>
          </p:cNvSpPr>
          <p:nvPr/>
        </p:nvSpPr>
        <p:spPr bwMode="auto">
          <a:xfrm>
            <a:off x="876300" y="2960098"/>
            <a:ext cx="2579687" cy="523220"/>
          </a:xfrm>
          <a:prstGeom prst="rect">
            <a:avLst/>
          </a:prstGeom>
          <a:solidFill>
            <a:srgbClr val="F2F2ED"/>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sz="1400" dirty="0">
                <a:solidFill>
                  <a:srgbClr val="325070"/>
                </a:solidFill>
                <a:latin typeface="+mn-lt"/>
              </a:rPr>
              <a:t>Festlegung Projektstart</a:t>
            </a:r>
          </a:p>
          <a:p>
            <a:pPr algn="ctr" eaLnBrk="1" hangingPunct="1"/>
            <a:r>
              <a:rPr lang="de-AT" altLang="de-DE" sz="1400" dirty="0">
                <a:solidFill>
                  <a:srgbClr val="325070"/>
                </a:solidFill>
                <a:latin typeface="+mn-lt"/>
              </a:rPr>
              <a:t>und -ende</a:t>
            </a:r>
          </a:p>
        </p:txBody>
      </p:sp>
      <p:sp>
        <p:nvSpPr>
          <p:cNvPr id="15376" name="Line 15"/>
          <p:cNvSpPr>
            <a:spLocks noChangeShapeType="1"/>
          </p:cNvSpPr>
          <p:nvPr/>
        </p:nvSpPr>
        <p:spPr bwMode="auto">
          <a:xfrm flipV="1">
            <a:off x="1235075" y="4099923"/>
            <a:ext cx="0" cy="61436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777777"/>
                  </a:outerShdw>
                </a:effectLst>
              </a14:hiddenEffects>
            </a:ext>
          </a:extLst>
        </p:spPr>
        <p:txBody>
          <a:bodyPr wrap="none" anchor="ctr"/>
          <a:lstStyle/>
          <a:p>
            <a:endParaRPr lang="de-AT"/>
          </a:p>
        </p:txBody>
      </p:sp>
      <p:sp>
        <p:nvSpPr>
          <p:cNvPr id="15377" name="Line 16"/>
          <p:cNvSpPr>
            <a:spLocks noChangeShapeType="1"/>
          </p:cNvSpPr>
          <p:nvPr/>
        </p:nvSpPr>
        <p:spPr bwMode="auto">
          <a:xfrm flipV="1">
            <a:off x="1235075" y="4284073"/>
            <a:ext cx="1819275" cy="0"/>
          </a:xfrm>
          <a:prstGeom prst="line">
            <a:avLst/>
          </a:prstGeom>
          <a:noFill/>
          <a:ln w="381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777777"/>
                  </a:outerShdw>
                </a:effectLst>
              </a14:hiddenEffects>
            </a:ext>
          </a:extLst>
        </p:spPr>
        <p:txBody>
          <a:bodyPr wrap="none" anchor="ctr"/>
          <a:lstStyle/>
          <a:p>
            <a:endParaRPr lang="de-AT"/>
          </a:p>
        </p:txBody>
      </p:sp>
      <p:sp>
        <p:nvSpPr>
          <p:cNvPr id="15378" name="Rectangle 17"/>
          <p:cNvSpPr>
            <a:spLocks noChangeArrowheads="1"/>
          </p:cNvSpPr>
          <p:nvPr/>
        </p:nvSpPr>
        <p:spPr bwMode="auto">
          <a:xfrm>
            <a:off x="1588905" y="4055473"/>
            <a:ext cx="1075102"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200">
                <a:solidFill>
                  <a:srgbClr val="325070"/>
                </a:solidFill>
                <a:latin typeface="+mn-lt"/>
              </a:rPr>
              <a:t>Projektdauer</a:t>
            </a:r>
            <a:endParaRPr lang="de-AT" altLang="de-DE" sz="1200">
              <a:solidFill>
                <a:srgbClr val="325070"/>
              </a:solidFill>
              <a:latin typeface="+mn-lt"/>
            </a:endParaRPr>
          </a:p>
        </p:txBody>
      </p:sp>
      <p:sp>
        <p:nvSpPr>
          <p:cNvPr id="15379" name="Line 18"/>
          <p:cNvSpPr>
            <a:spLocks noChangeShapeType="1"/>
          </p:cNvSpPr>
          <p:nvPr/>
        </p:nvSpPr>
        <p:spPr bwMode="auto">
          <a:xfrm flipV="1">
            <a:off x="3054350" y="4099923"/>
            <a:ext cx="0" cy="61436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777777"/>
                  </a:outerShdw>
                </a:effectLst>
              </a14:hiddenEffects>
            </a:ext>
          </a:extLst>
        </p:spPr>
        <p:txBody>
          <a:bodyPr wrap="none" anchor="ctr"/>
          <a:lstStyle/>
          <a:p>
            <a:endParaRPr lang="de-AT"/>
          </a:p>
        </p:txBody>
      </p:sp>
      <p:sp>
        <p:nvSpPr>
          <p:cNvPr id="15380" name="Oval 19"/>
          <p:cNvSpPr>
            <a:spLocks noChangeArrowheads="1"/>
          </p:cNvSpPr>
          <p:nvPr/>
        </p:nvSpPr>
        <p:spPr bwMode="auto">
          <a:xfrm>
            <a:off x="1235075" y="4407898"/>
            <a:ext cx="1819275" cy="614362"/>
          </a:xfrm>
          <a:prstGeom prst="ellipse">
            <a:avLst/>
          </a:prstGeom>
          <a:solidFill>
            <a:srgbClr val="F2F2ED"/>
          </a:solidFill>
          <a:ln w="9525" algn="ctr">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solidFill>
                <a:schemeClr val="bg1"/>
              </a:solidFill>
              <a:latin typeface="+mn-lt"/>
            </a:endParaRPr>
          </a:p>
        </p:txBody>
      </p:sp>
      <p:sp>
        <p:nvSpPr>
          <p:cNvPr id="15381" name="Rectangle 20"/>
          <p:cNvSpPr>
            <a:spLocks noChangeArrowheads="1"/>
          </p:cNvSpPr>
          <p:nvPr/>
        </p:nvSpPr>
        <p:spPr bwMode="auto">
          <a:xfrm>
            <a:off x="1284287" y="4549185"/>
            <a:ext cx="1697038" cy="366713"/>
          </a:xfrm>
          <a:prstGeom prst="rect">
            <a:avLst/>
          </a:prstGeom>
          <a:solidFill>
            <a:srgbClr val="F2F2ED"/>
          </a:solidFill>
          <a:ln>
            <a:solidFill>
              <a:schemeClr val="tx1"/>
            </a:solidFill>
          </a:ln>
          <a:effec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dirty="0">
                <a:solidFill>
                  <a:schemeClr val="tx2"/>
                </a:solidFill>
                <a:latin typeface="+mn-lt"/>
              </a:rPr>
              <a:t>Projekt</a:t>
            </a:r>
          </a:p>
        </p:txBody>
      </p:sp>
      <p:grpSp>
        <p:nvGrpSpPr>
          <p:cNvPr id="15382" name="Group 21"/>
          <p:cNvGrpSpPr>
            <a:grpSpLocks/>
          </p:cNvGrpSpPr>
          <p:nvPr/>
        </p:nvGrpSpPr>
        <p:grpSpPr bwMode="auto">
          <a:xfrm>
            <a:off x="963612" y="3885685"/>
            <a:ext cx="279400" cy="307975"/>
            <a:chOff x="1420" y="1440"/>
            <a:chExt cx="432" cy="624"/>
          </a:xfrm>
          <a:solidFill>
            <a:srgbClr val="F2F2ED"/>
          </a:solidFill>
        </p:grpSpPr>
        <p:grpSp>
          <p:nvGrpSpPr>
            <p:cNvPr id="15463" name="Group 22"/>
            <p:cNvGrpSpPr>
              <a:grpSpLocks/>
            </p:cNvGrpSpPr>
            <p:nvPr/>
          </p:nvGrpSpPr>
          <p:grpSpPr bwMode="auto">
            <a:xfrm rot="984555">
              <a:off x="1648" y="1440"/>
              <a:ext cx="192" cy="240"/>
              <a:chOff x="1056" y="2688"/>
              <a:chExt cx="288" cy="336"/>
            </a:xfrm>
            <a:grpFill/>
          </p:grpSpPr>
          <p:sp>
            <p:nvSpPr>
              <p:cNvPr id="15471" name="Rectangle 23"/>
              <p:cNvSpPr>
                <a:spLocks noChangeArrowheads="1"/>
              </p:cNvSpPr>
              <p:nvPr/>
            </p:nvSpPr>
            <p:spPr bwMode="auto">
              <a:xfrm>
                <a:off x="1056" y="2688"/>
                <a:ext cx="288" cy="336"/>
              </a:xfrm>
              <a:prstGeom prst="rect">
                <a:avLst/>
              </a:prstGeom>
              <a:grpFill/>
              <a:ln w="12700">
                <a:solidFill>
                  <a:srgbClr val="32507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rgbClr val="5F5F5F"/>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5472" name="Line 24"/>
              <p:cNvSpPr>
                <a:spLocks noChangeShapeType="1"/>
              </p:cNvSpPr>
              <p:nvPr/>
            </p:nvSpPr>
            <p:spPr bwMode="auto">
              <a:xfrm>
                <a:off x="1104" y="2736"/>
                <a:ext cx="192" cy="0"/>
              </a:xfrm>
              <a:prstGeom prst="line">
                <a:avLst/>
              </a:prstGeom>
              <a:grpFill/>
              <a:ln w="3810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3" name="Line 25"/>
              <p:cNvSpPr>
                <a:spLocks noChangeShapeType="1"/>
              </p:cNvSpPr>
              <p:nvPr/>
            </p:nvSpPr>
            <p:spPr bwMode="auto">
              <a:xfrm>
                <a:off x="1104" y="2784"/>
                <a:ext cx="96"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4" name="Line 26"/>
              <p:cNvSpPr>
                <a:spLocks noChangeShapeType="1"/>
              </p:cNvSpPr>
              <p:nvPr/>
            </p:nvSpPr>
            <p:spPr bwMode="auto">
              <a:xfrm>
                <a:off x="1248" y="2784"/>
                <a:ext cx="48"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5" name="Line 27"/>
              <p:cNvSpPr>
                <a:spLocks noChangeShapeType="1"/>
              </p:cNvSpPr>
              <p:nvPr/>
            </p:nvSpPr>
            <p:spPr bwMode="auto">
              <a:xfrm>
                <a:off x="1104" y="2808"/>
                <a:ext cx="96"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6" name="Line 28"/>
              <p:cNvSpPr>
                <a:spLocks noChangeShapeType="1"/>
              </p:cNvSpPr>
              <p:nvPr/>
            </p:nvSpPr>
            <p:spPr bwMode="auto">
              <a:xfrm>
                <a:off x="1248" y="2808"/>
                <a:ext cx="48"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7" name="Line 29"/>
              <p:cNvSpPr>
                <a:spLocks noChangeShapeType="1"/>
              </p:cNvSpPr>
              <p:nvPr/>
            </p:nvSpPr>
            <p:spPr bwMode="auto">
              <a:xfrm>
                <a:off x="1104" y="2832"/>
                <a:ext cx="96"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8" name="Line 30"/>
              <p:cNvSpPr>
                <a:spLocks noChangeShapeType="1"/>
              </p:cNvSpPr>
              <p:nvPr/>
            </p:nvSpPr>
            <p:spPr bwMode="auto">
              <a:xfrm>
                <a:off x="1248" y="2832"/>
                <a:ext cx="48"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79" name="Line 31"/>
              <p:cNvSpPr>
                <a:spLocks noChangeShapeType="1"/>
              </p:cNvSpPr>
              <p:nvPr/>
            </p:nvSpPr>
            <p:spPr bwMode="auto">
              <a:xfrm>
                <a:off x="1104" y="2880"/>
                <a:ext cx="192"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80" name="Line 32"/>
              <p:cNvSpPr>
                <a:spLocks noChangeShapeType="1"/>
              </p:cNvSpPr>
              <p:nvPr/>
            </p:nvSpPr>
            <p:spPr bwMode="auto">
              <a:xfrm>
                <a:off x="1104" y="2900"/>
                <a:ext cx="192"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81" name="Line 33"/>
              <p:cNvSpPr>
                <a:spLocks noChangeShapeType="1"/>
              </p:cNvSpPr>
              <p:nvPr/>
            </p:nvSpPr>
            <p:spPr bwMode="auto">
              <a:xfrm>
                <a:off x="1104" y="2920"/>
                <a:ext cx="192"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82" name="Line 34"/>
              <p:cNvSpPr>
                <a:spLocks noChangeShapeType="1"/>
              </p:cNvSpPr>
              <p:nvPr/>
            </p:nvSpPr>
            <p:spPr bwMode="auto">
              <a:xfrm>
                <a:off x="1104" y="2940"/>
                <a:ext cx="96" cy="0"/>
              </a:xfrm>
              <a:prstGeom prst="line">
                <a:avLst/>
              </a:prstGeom>
              <a:grpFill/>
              <a:ln w="19050">
                <a:solidFill>
                  <a:srgbClr val="32507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83" name="Freeform 35"/>
              <p:cNvSpPr>
                <a:spLocks/>
              </p:cNvSpPr>
              <p:nvPr/>
            </p:nvSpPr>
            <p:spPr bwMode="auto">
              <a:xfrm>
                <a:off x="1204" y="2924"/>
                <a:ext cx="101" cy="76"/>
              </a:xfrm>
              <a:custGeom>
                <a:avLst/>
                <a:gdLst>
                  <a:gd name="T0" fmla="*/ 0 w 101"/>
                  <a:gd name="T1" fmla="*/ 76 h 76"/>
                  <a:gd name="T2" fmla="*/ 60 w 101"/>
                  <a:gd name="T3" fmla="*/ 76 h 76"/>
                  <a:gd name="T4" fmla="*/ 52 w 101"/>
                  <a:gd name="T5" fmla="*/ 36 h 76"/>
                  <a:gd name="T6" fmla="*/ 88 w 101"/>
                  <a:gd name="T7" fmla="*/ 56 h 76"/>
                  <a:gd name="T8" fmla="*/ 100 w 101"/>
                  <a:gd name="T9" fmla="*/ 44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6">
                    <a:moveTo>
                      <a:pt x="0" y="76"/>
                    </a:moveTo>
                    <a:cubicBezTo>
                      <a:pt x="48" y="62"/>
                      <a:pt x="27" y="43"/>
                      <a:pt x="60" y="76"/>
                    </a:cubicBezTo>
                    <a:cubicBezTo>
                      <a:pt x="64" y="65"/>
                      <a:pt x="76" y="0"/>
                      <a:pt x="52" y="36"/>
                    </a:cubicBezTo>
                    <a:cubicBezTo>
                      <a:pt x="68" y="76"/>
                      <a:pt x="52" y="38"/>
                      <a:pt x="88" y="56"/>
                    </a:cubicBezTo>
                    <a:cubicBezTo>
                      <a:pt x="101" y="34"/>
                      <a:pt x="100" y="28"/>
                      <a:pt x="100" y="44"/>
                    </a:cubicBezTo>
                  </a:path>
                </a:pathLst>
              </a:custGeom>
              <a:grpFill/>
              <a:ln w="12700" cap="flat" cmpd="sng">
                <a:solidFill>
                  <a:srgbClr val="32507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15464" name="Group 36"/>
            <p:cNvGrpSpPr>
              <a:grpSpLocks/>
            </p:cNvGrpSpPr>
            <p:nvPr/>
          </p:nvGrpSpPr>
          <p:grpSpPr bwMode="auto">
            <a:xfrm>
              <a:off x="1420" y="1488"/>
              <a:ext cx="432" cy="576"/>
              <a:chOff x="1152" y="1056"/>
              <a:chExt cx="432" cy="576"/>
            </a:xfrm>
            <a:grpFill/>
          </p:grpSpPr>
          <p:sp>
            <p:nvSpPr>
              <p:cNvPr id="15465" name="Freeform 37"/>
              <p:cNvSpPr>
                <a:spLocks/>
              </p:cNvSpPr>
              <p:nvPr/>
            </p:nvSpPr>
            <p:spPr bwMode="auto">
              <a:xfrm>
                <a:off x="1236" y="1155"/>
                <a:ext cx="348" cy="106"/>
              </a:xfrm>
              <a:custGeom>
                <a:avLst/>
                <a:gdLst>
                  <a:gd name="T0" fmla="*/ 0 w 1564"/>
                  <a:gd name="T1" fmla="*/ 83 h 529"/>
                  <a:gd name="T2" fmla="*/ 8 w 1564"/>
                  <a:gd name="T3" fmla="*/ 74 h 529"/>
                  <a:gd name="T4" fmla="*/ 26 w 1564"/>
                  <a:gd name="T5" fmla="*/ 71 h 529"/>
                  <a:gd name="T6" fmla="*/ 82 w 1564"/>
                  <a:gd name="T7" fmla="*/ 81 h 529"/>
                  <a:gd name="T8" fmla="*/ 137 w 1564"/>
                  <a:gd name="T9" fmla="*/ 90 h 529"/>
                  <a:gd name="T10" fmla="*/ 204 w 1564"/>
                  <a:gd name="T11" fmla="*/ 89 h 529"/>
                  <a:gd name="T12" fmla="*/ 267 w 1564"/>
                  <a:gd name="T13" fmla="*/ 77 h 529"/>
                  <a:gd name="T14" fmla="*/ 306 w 1564"/>
                  <a:gd name="T15" fmla="*/ 57 h 529"/>
                  <a:gd name="T16" fmla="*/ 301 w 1564"/>
                  <a:gd name="T17" fmla="*/ 40 h 529"/>
                  <a:gd name="T18" fmla="*/ 308 w 1564"/>
                  <a:gd name="T19" fmla="*/ 19 h 529"/>
                  <a:gd name="T20" fmla="*/ 322 w 1564"/>
                  <a:gd name="T21" fmla="*/ 7 h 529"/>
                  <a:gd name="T22" fmla="*/ 338 w 1564"/>
                  <a:gd name="T23" fmla="*/ 0 h 529"/>
                  <a:gd name="T24" fmla="*/ 345 w 1564"/>
                  <a:gd name="T25" fmla="*/ 16 h 529"/>
                  <a:gd name="T26" fmla="*/ 348 w 1564"/>
                  <a:gd name="T27" fmla="*/ 32 h 529"/>
                  <a:gd name="T28" fmla="*/ 342 w 1564"/>
                  <a:gd name="T29" fmla="*/ 62 h 529"/>
                  <a:gd name="T30" fmla="*/ 325 w 1564"/>
                  <a:gd name="T31" fmla="*/ 71 h 529"/>
                  <a:gd name="T32" fmla="*/ 287 w 1564"/>
                  <a:gd name="T33" fmla="*/ 83 h 529"/>
                  <a:gd name="T34" fmla="*/ 245 w 1564"/>
                  <a:gd name="T35" fmla="*/ 93 h 529"/>
                  <a:gd name="T36" fmla="*/ 176 w 1564"/>
                  <a:gd name="T37" fmla="*/ 105 h 529"/>
                  <a:gd name="T38" fmla="*/ 111 w 1564"/>
                  <a:gd name="T39" fmla="*/ 106 h 529"/>
                  <a:gd name="T40" fmla="*/ 24 w 1564"/>
                  <a:gd name="T41" fmla="*/ 99 h 529"/>
                  <a:gd name="T42" fmla="*/ 0 w 1564"/>
                  <a:gd name="T43" fmla="*/ 83 h 5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64" h="529">
                    <a:moveTo>
                      <a:pt x="0" y="412"/>
                    </a:moveTo>
                    <a:lnTo>
                      <a:pt x="36" y="369"/>
                    </a:lnTo>
                    <a:lnTo>
                      <a:pt x="115" y="355"/>
                    </a:lnTo>
                    <a:lnTo>
                      <a:pt x="369" y="405"/>
                    </a:lnTo>
                    <a:lnTo>
                      <a:pt x="615" y="449"/>
                    </a:lnTo>
                    <a:lnTo>
                      <a:pt x="919" y="442"/>
                    </a:lnTo>
                    <a:lnTo>
                      <a:pt x="1202" y="383"/>
                    </a:lnTo>
                    <a:lnTo>
                      <a:pt x="1376" y="282"/>
                    </a:lnTo>
                    <a:lnTo>
                      <a:pt x="1354" y="202"/>
                    </a:lnTo>
                    <a:lnTo>
                      <a:pt x="1384" y="93"/>
                    </a:lnTo>
                    <a:lnTo>
                      <a:pt x="1449" y="36"/>
                    </a:lnTo>
                    <a:lnTo>
                      <a:pt x="1521" y="0"/>
                    </a:lnTo>
                    <a:lnTo>
                      <a:pt x="1549" y="79"/>
                    </a:lnTo>
                    <a:lnTo>
                      <a:pt x="1564" y="158"/>
                    </a:lnTo>
                    <a:lnTo>
                      <a:pt x="1535" y="310"/>
                    </a:lnTo>
                    <a:lnTo>
                      <a:pt x="1462" y="355"/>
                    </a:lnTo>
                    <a:lnTo>
                      <a:pt x="1289" y="412"/>
                    </a:lnTo>
                    <a:lnTo>
                      <a:pt x="1101" y="463"/>
                    </a:lnTo>
                    <a:lnTo>
                      <a:pt x="789" y="522"/>
                    </a:lnTo>
                    <a:lnTo>
                      <a:pt x="500" y="529"/>
                    </a:lnTo>
                    <a:lnTo>
                      <a:pt x="108" y="492"/>
                    </a:lnTo>
                    <a:lnTo>
                      <a:pt x="0" y="412"/>
                    </a:lnTo>
                    <a:close/>
                  </a:path>
                </a:pathLst>
              </a:custGeom>
              <a:grpFill/>
              <a:ln w="9525">
                <a:solidFill>
                  <a:srgbClr val="32507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AT"/>
              </a:p>
            </p:txBody>
          </p:sp>
          <p:sp>
            <p:nvSpPr>
              <p:cNvPr id="15466" name="Freeform 38"/>
              <p:cNvSpPr>
                <a:spLocks/>
              </p:cNvSpPr>
              <p:nvPr/>
            </p:nvSpPr>
            <p:spPr bwMode="auto">
              <a:xfrm>
                <a:off x="1209" y="1079"/>
                <a:ext cx="188" cy="151"/>
              </a:xfrm>
              <a:custGeom>
                <a:avLst/>
                <a:gdLst>
                  <a:gd name="T0" fmla="*/ 5 w 847"/>
                  <a:gd name="T1" fmla="*/ 151 h 754"/>
                  <a:gd name="T2" fmla="*/ 0 w 847"/>
                  <a:gd name="T3" fmla="*/ 136 h 754"/>
                  <a:gd name="T4" fmla="*/ 10 w 847"/>
                  <a:gd name="T5" fmla="*/ 123 h 754"/>
                  <a:gd name="T6" fmla="*/ 42 w 847"/>
                  <a:gd name="T7" fmla="*/ 112 h 754"/>
                  <a:gd name="T8" fmla="*/ 79 w 847"/>
                  <a:gd name="T9" fmla="*/ 109 h 754"/>
                  <a:gd name="T10" fmla="*/ 104 w 847"/>
                  <a:gd name="T11" fmla="*/ 102 h 754"/>
                  <a:gd name="T12" fmla="*/ 121 w 847"/>
                  <a:gd name="T13" fmla="*/ 89 h 754"/>
                  <a:gd name="T14" fmla="*/ 138 w 847"/>
                  <a:gd name="T15" fmla="*/ 59 h 754"/>
                  <a:gd name="T16" fmla="*/ 153 w 847"/>
                  <a:gd name="T17" fmla="*/ 28 h 754"/>
                  <a:gd name="T18" fmla="*/ 153 w 847"/>
                  <a:gd name="T19" fmla="*/ 12 h 754"/>
                  <a:gd name="T20" fmla="*/ 161 w 847"/>
                  <a:gd name="T21" fmla="*/ 3 h 754"/>
                  <a:gd name="T22" fmla="*/ 172 w 847"/>
                  <a:gd name="T23" fmla="*/ 0 h 754"/>
                  <a:gd name="T24" fmla="*/ 183 w 847"/>
                  <a:gd name="T25" fmla="*/ 7 h 754"/>
                  <a:gd name="T26" fmla="*/ 188 w 847"/>
                  <a:gd name="T27" fmla="*/ 23 h 754"/>
                  <a:gd name="T28" fmla="*/ 186 w 847"/>
                  <a:gd name="T29" fmla="*/ 43 h 754"/>
                  <a:gd name="T30" fmla="*/ 180 w 847"/>
                  <a:gd name="T31" fmla="*/ 58 h 754"/>
                  <a:gd name="T32" fmla="*/ 174 w 847"/>
                  <a:gd name="T33" fmla="*/ 58 h 754"/>
                  <a:gd name="T34" fmla="*/ 170 w 847"/>
                  <a:gd name="T35" fmla="*/ 52 h 754"/>
                  <a:gd name="T36" fmla="*/ 161 w 847"/>
                  <a:gd name="T37" fmla="*/ 51 h 754"/>
                  <a:gd name="T38" fmla="*/ 143 w 847"/>
                  <a:gd name="T39" fmla="*/ 72 h 754"/>
                  <a:gd name="T40" fmla="*/ 122 w 847"/>
                  <a:gd name="T41" fmla="*/ 106 h 754"/>
                  <a:gd name="T42" fmla="*/ 108 w 847"/>
                  <a:gd name="T43" fmla="*/ 121 h 754"/>
                  <a:gd name="T44" fmla="*/ 79 w 847"/>
                  <a:gd name="T45" fmla="*/ 129 h 754"/>
                  <a:gd name="T46" fmla="*/ 45 w 847"/>
                  <a:gd name="T47" fmla="*/ 138 h 754"/>
                  <a:gd name="T48" fmla="*/ 23 w 847"/>
                  <a:gd name="T49" fmla="*/ 145 h 754"/>
                  <a:gd name="T50" fmla="*/ 5 w 847"/>
                  <a:gd name="T51" fmla="*/ 151 h 7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47" h="754">
                    <a:moveTo>
                      <a:pt x="22" y="754"/>
                    </a:moveTo>
                    <a:lnTo>
                      <a:pt x="0" y="681"/>
                    </a:lnTo>
                    <a:lnTo>
                      <a:pt x="43" y="616"/>
                    </a:lnTo>
                    <a:lnTo>
                      <a:pt x="188" y="559"/>
                    </a:lnTo>
                    <a:lnTo>
                      <a:pt x="355" y="544"/>
                    </a:lnTo>
                    <a:lnTo>
                      <a:pt x="470" y="507"/>
                    </a:lnTo>
                    <a:lnTo>
                      <a:pt x="543" y="442"/>
                    </a:lnTo>
                    <a:lnTo>
                      <a:pt x="623" y="297"/>
                    </a:lnTo>
                    <a:lnTo>
                      <a:pt x="688" y="138"/>
                    </a:lnTo>
                    <a:lnTo>
                      <a:pt x="688" y="58"/>
                    </a:lnTo>
                    <a:lnTo>
                      <a:pt x="725" y="15"/>
                    </a:lnTo>
                    <a:lnTo>
                      <a:pt x="775" y="0"/>
                    </a:lnTo>
                    <a:lnTo>
                      <a:pt x="825" y="37"/>
                    </a:lnTo>
                    <a:lnTo>
                      <a:pt x="847" y="116"/>
                    </a:lnTo>
                    <a:lnTo>
                      <a:pt x="840" y="217"/>
                    </a:lnTo>
                    <a:lnTo>
                      <a:pt x="812" y="290"/>
                    </a:lnTo>
                    <a:lnTo>
                      <a:pt x="782" y="290"/>
                    </a:lnTo>
                    <a:lnTo>
                      <a:pt x="767" y="262"/>
                    </a:lnTo>
                    <a:lnTo>
                      <a:pt x="725" y="254"/>
                    </a:lnTo>
                    <a:lnTo>
                      <a:pt x="645" y="362"/>
                    </a:lnTo>
                    <a:lnTo>
                      <a:pt x="550" y="529"/>
                    </a:lnTo>
                    <a:lnTo>
                      <a:pt x="485" y="602"/>
                    </a:lnTo>
                    <a:lnTo>
                      <a:pt x="355" y="645"/>
                    </a:lnTo>
                    <a:lnTo>
                      <a:pt x="203" y="689"/>
                    </a:lnTo>
                    <a:lnTo>
                      <a:pt x="102" y="724"/>
                    </a:lnTo>
                    <a:lnTo>
                      <a:pt x="22" y="754"/>
                    </a:lnTo>
                    <a:close/>
                  </a:path>
                </a:pathLst>
              </a:custGeom>
              <a:grpFill/>
              <a:ln w="9525">
                <a:solidFill>
                  <a:srgbClr val="32507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AT"/>
              </a:p>
            </p:txBody>
          </p:sp>
          <p:sp>
            <p:nvSpPr>
              <p:cNvPr id="15467" name="Freeform 39"/>
              <p:cNvSpPr>
                <a:spLocks/>
              </p:cNvSpPr>
              <p:nvPr/>
            </p:nvSpPr>
            <p:spPr bwMode="auto">
              <a:xfrm>
                <a:off x="1184" y="1208"/>
                <a:ext cx="143" cy="224"/>
              </a:xfrm>
              <a:custGeom>
                <a:avLst/>
                <a:gdLst>
                  <a:gd name="T0" fmla="*/ 0 w 644"/>
                  <a:gd name="T1" fmla="*/ 29 h 1116"/>
                  <a:gd name="T2" fmla="*/ 8 w 644"/>
                  <a:gd name="T3" fmla="*/ 12 h 1116"/>
                  <a:gd name="T4" fmla="*/ 19 w 644"/>
                  <a:gd name="T5" fmla="*/ 0 h 1116"/>
                  <a:gd name="T6" fmla="*/ 48 w 644"/>
                  <a:gd name="T7" fmla="*/ 0 h 1116"/>
                  <a:gd name="T8" fmla="*/ 77 w 644"/>
                  <a:gd name="T9" fmla="*/ 12 h 1116"/>
                  <a:gd name="T10" fmla="*/ 111 w 644"/>
                  <a:gd name="T11" fmla="*/ 45 h 1116"/>
                  <a:gd name="T12" fmla="*/ 128 w 644"/>
                  <a:gd name="T13" fmla="*/ 71 h 1116"/>
                  <a:gd name="T14" fmla="*/ 140 w 644"/>
                  <a:gd name="T15" fmla="*/ 108 h 1116"/>
                  <a:gd name="T16" fmla="*/ 143 w 644"/>
                  <a:gd name="T17" fmla="*/ 150 h 1116"/>
                  <a:gd name="T18" fmla="*/ 137 w 644"/>
                  <a:gd name="T19" fmla="*/ 195 h 1116"/>
                  <a:gd name="T20" fmla="*/ 121 w 644"/>
                  <a:gd name="T21" fmla="*/ 217 h 1116"/>
                  <a:gd name="T22" fmla="*/ 91 w 644"/>
                  <a:gd name="T23" fmla="*/ 224 h 1116"/>
                  <a:gd name="T24" fmla="*/ 74 w 644"/>
                  <a:gd name="T25" fmla="*/ 223 h 1116"/>
                  <a:gd name="T26" fmla="*/ 60 w 644"/>
                  <a:gd name="T27" fmla="*/ 215 h 1116"/>
                  <a:gd name="T28" fmla="*/ 47 w 644"/>
                  <a:gd name="T29" fmla="*/ 205 h 1116"/>
                  <a:gd name="T30" fmla="*/ 42 w 644"/>
                  <a:gd name="T31" fmla="*/ 188 h 1116"/>
                  <a:gd name="T32" fmla="*/ 45 w 644"/>
                  <a:gd name="T33" fmla="*/ 170 h 1116"/>
                  <a:gd name="T34" fmla="*/ 56 w 644"/>
                  <a:gd name="T35" fmla="*/ 160 h 1116"/>
                  <a:gd name="T36" fmla="*/ 64 w 644"/>
                  <a:gd name="T37" fmla="*/ 149 h 1116"/>
                  <a:gd name="T38" fmla="*/ 67 w 644"/>
                  <a:gd name="T39" fmla="*/ 134 h 1116"/>
                  <a:gd name="T40" fmla="*/ 67 w 644"/>
                  <a:gd name="T41" fmla="*/ 121 h 1116"/>
                  <a:gd name="T42" fmla="*/ 61 w 644"/>
                  <a:gd name="T43" fmla="*/ 109 h 1116"/>
                  <a:gd name="T44" fmla="*/ 38 w 644"/>
                  <a:gd name="T45" fmla="*/ 89 h 1116"/>
                  <a:gd name="T46" fmla="*/ 11 w 644"/>
                  <a:gd name="T47" fmla="*/ 66 h 1116"/>
                  <a:gd name="T48" fmla="*/ 1 w 644"/>
                  <a:gd name="T49" fmla="*/ 47 h 1116"/>
                  <a:gd name="T50" fmla="*/ 0 w 644"/>
                  <a:gd name="T51" fmla="*/ 29 h 11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44" h="1116">
                    <a:moveTo>
                      <a:pt x="0" y="146"/>
                    </a:moveTo>
                    <a:lnTo>
                      <a:pt x="35" y="59"/>
                    </a:lnTo>
                    <a:lnTo>
                      <a:pt x="86" y="0"/>
                    </a:lnTo>
                    <a:lnTo>
                      <a:pt x="216" y="0"/>
                    </a:lnTo>
                    <a:lnTo>
                      <a:pt x="347" y="59"/>
                    </a:lnTo>
                    <a:lnTo>
                      <a:pt x="500" y="225"/>
                    </a:lnTo>
                    <a:lnTo>
                      <a:pt x="578" y="356"/>
                    </a:lnTo>
                    <a:lnTo>
                      <a:pt x="630" y="537"/>
                    </a:lnTo>
                    <a:lnTo>
                      <a:pt x="644" y="746"/>
                    </a:lnTo>
                    <a:lnTo>
                      <a:pt x="615" y="971"/>
                    </a:lnTo>
                    <a:lnTo>
                      <a:pt x="543" y="1080"/>
                    </a:lnTo>
                    <a:lnTo>
                      <a:pt x="412" y="1116"/>
                    </a:lnTo>
                    <a:lnTo>
                      <a:pt x="333" y="1110"/>
                    </a:lnTo>
                    <a:lnTo>
                      <a:pt x="268" y="1073"/>
                    </a:lnTo>
                    <a:lnTo>
                      <a:pt x="210" y="1023"/>
                    </a:lnTo>
                    <a:lnTo>
                      <a:pt x="188" y="935"/>
                    </a:lnTo>
                    <a:lnTo>
                      <a:pt x="202" y="848"/>
                    </a:lnTo>
                    <a:lnTo>
                      <a:pt x="253" y="798"/>
                    </a:lnTo>
                    <a:lnTo>
                      <a:pt x="288" y="740"/>
                    </a:lnTo>
                    <a:lnTo>
                      <a:pt x="303" y="668"/>
                    </a:lnTo>
                    <a:lnTo>
                      <a:pt x="303" y="602"/>
                    </a:lnTo>
                    <a:lnTo>
                      <a:pt x="275" y="544"/>
                    </a:lnTo>
                    <a:lnTo>
                      <a:pt x="173" y="443"/>
                    </a:lnTo>
                    <a:lnTo>
                      <a:pt x="50" y="327"/>
                    </a:lnTo>
                    <a:lnTo>
                      <a:pt x="6" y="232"/>
                    </a:lnTo>
                    <a:lnTo>
                      <a:pt x="0" y="146"/>
                    </a:lnTo>
                    <a:close/>
                  </a:path>
                </a:pathLst>
              </a:custGeom>
              <a:grpFill/>
              <a:ln w="9525">
                <a:solidFill>
                  <a:srgbClr val="32507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AT"/>
              </a:p>
            </p:txBody>
          </p:sp>
          <p:sp>
            <p:nvSpPr>
              <p:cNvPr id="15468" name="Freeform 40"/>
              <p:cNvSpPr>
                <a:spLocks/>
              </p:cNvSpPr>
              <p:nvPr/>
            </p:nvSpPr>
            <p:spPr bwMode="auto">
              <a:xfrm>
                <a:off x="1152" y="1056"/>
                <a:ext cx="147" cy="117"/>
              </a:xfrm>
              <a:custGeom>
                <a:avLst/>
                <a:gdLst>
                  <a:gd name="T0" fmla="*/ 108 w 659"/>
                  <a:gd name="T1" fmla="*/ 64 h 586"/>
                  <a:gd name="T2" fmla="*/ 97 w 659"/>
                  <a:gd name="T3" fmla="*/ 43 h 586"/>
                  <a:gd name="T4" fmla="*/ 76 w 659"/>
                  <a:gd name="T5" fmla="*/ 19 h 586"/>
                  <a:gd name="T6" fmla="*/ 56 w 659"/>
                  <a:gd name="T7" fmla="*/ 3 h 586"/>
                  <a:gd name="T8" fmla="*/ 34 w 659"/>
                  <a:gd name="T9" fmla="*/ 0 h 586"/>
                  <a:gd name="T10" fmla="*/ 14 w 659"/>
                  <a:gd name="T11" fmla="*/ 6 h 586"/>
                  <a:gd name="T12" fmla="*/ 1 w 659"/>
                  <a:gd name="T13" fmla="*/ 20 h 586"/>
                  <a:gd name="T14" fmla="*/ 0 w 659"/>
                  <a:gd name="T15" fmla="*/ 40 h 586"/>
                  <a:gd name="T16" fmla="*/ 10 w 659"/>
                  <a:gd name="T17" fmla="*/ 69 h 586"/>
                  <a:gd name="T18" fmla="*/ 34 w 659"/>
                  <a:gd name="T19" fmla="*/ 97 h 586"/>
                  <a:gd name="T20" fmla="*/ 61 w 659"/>
                  <a:gd name="T21" fmla="*/ 116 h 586"/>
                  <a:gd name="T22" fmla="*/ 87 w 659"/>
                  <a:gd name="T23" fmla="*/ 117 h 586"/>
                  <a:gd name="T24" fmla="*/ 103 w 659"/>
                  <a:gd name="T25" fmla="*/ 111 h 586"/>
                  <a:gd name="T26" fmla="*/ 107 w 659"/>
                  <a:gd name="T27" fmla="*/ 103 h 586"/>
                  <a:gd name="T28" fmla="*/ 108 w 659"/>
                  <a:gd name="T29" fmla="*/ 90 h 586"/>
                  <a:gd name="T30" fmla="*/ 128 w 659"/>
                  <a:gd name="T31" fmla="*/ 93 h 586"/>
                  <a:gd name="T32" fmla="*/ 141 w 659"/>
                  <a:gd name="T33" fmla="*/ 98 h 586"/>
                  <a:gd name="T34" fmla="*/ 147 w 659"/>
                  <a:gd name="T35" fmla="*/ 90 h 586"/>
                  <a:gd name="T36" fmla="*/ 141 w 659"/>
                  <a:gd name="T37" fmla="*/ 84 h 586"/>
                  <a:gd name="T38" fmla="*/ 119 w 659"/>
                  <a:gd name="T39" fmla="*/ 77 h 586"/>
                  <a:gd name="T40" fmla="*/ 107 w 659"/>
                  <a:gd name="T41" fmla="*/ 72 h 586"/>
                  <a:gd name="T42" fmla="*/ 108 w 659"/>
                  <a:gd name="T43" fmla="*/ 64 h 5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59" h="586">
                    <a:moveTo>
                      <a:pt x="485" y="319"/>
                    </a:moveTo>
                    <a:lnTo>
                      <a:pt x="435" y="217"/>
                    </a:lnTo>
                    <a:lnTo>
                      <a:pt x="340" y="94"/>
                    </a:lnTo>
                    <a:lnTo>
                      <a:pt x="253" y="15"/>
                    </a:lnTo>
                    <a:lnTo>
                      <a:pt x="151" y="0"/>
                    </a:lnTo>
                    <a:lnTo>
                      <a:pt x="65" y="29"/>
                    </a:lnTo>
                    <a:lnTo>
                      <a:pt x="6" y="102"/>
                    </a:lnTo>
                    <a:lnTo>
                      <a:pt x="0" y="202"/>
                    </a:lnTo>
                    <a:lnTo>
                      <a:pt x="43" y="347"/>
                    </a:lnTo>
                    <a:lnTo>
                      <a:pt x="151" y="485"/>
                    </a:lnTo>
                    <a:lnTo>
                      <a:pt x="275" y="579"/>
                    </a:lnTo>
                    <a:lnTo>
                      <a:pt x="390" y="586"/>
                    </a:lnTo>
                    <a:lnTo>
                      <a:pt x="463" y="557"/>
                    </a:lnTo>
                    <a:lnTo>
                      <a:pt x="478" y="514"/>
                    </a:lnTo>
                    <a:lnTo>
                      <a:pt x="485" y="449"/>
                    </a:lnTo>
                    <a:lnTo>
                      <a:pt x="572" y="464"/>
                    </a:lnTo>
                    <a:lnTo>
                      <a:pt x="630" y="492"/>
                    </a:lnTo>
                    <a:lnTo>
                      <a:pt x="659" y="449"/>
                    </a:lnTo>
                    <a:lnTo>
                      <a:pt x="630" y="420"/>
                    </a:lnTo>
                    <a:lnTo>
                      <a:pt x="535" y="384"/>
                    </a:lnTo>
                    <a:lnTo>
                      <a:pt x="478" y="362"/>
                    </a:lnTo>
                    <a:lnTo>
                      <a:pt x="485" y="319"/>
                    </a:lnTo>
                    <a:close/>
                  </a:path>
                </a:pathLst>
              </a:custGeom>
              <a:grpFill/>
              <a:ln w="9525">
                <a:solidFill>
                  <a:srgbClr val="32507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AT"/>
              </a:p>
            </p:txBody>
          </p:sp>
          <p:sp>
            <p:nvSpPr>
              <p:cNvPr id="15469" name="Freeform 41"/>
              <p:cNvSpPr>
                <a:spLocks/>
              </p:cNvSpPr>
              <p:nvPr/>
            </p:nvSpPr>
            <p:spPr bwMode="auto">
              <a:xfrm>
                <a:off x="1218" y="1394"/>
                <a:ext cx="91" cy="221"/>
              </a:xfrm>
              <a:custGeom>
                <a:avLst/>
                <a:gdLst>
                  <a:gd name="T0" fmla="*/ 23 w 405"/>
                  <a:gd name="T1" fmla="*/ 0 h 1101"/>
                  <a:gd name="T2" fmla="*/ 39 w 405"/>
                  <a:gd name="T3" fmla="*/ 1 h 1101"/>
                  <a:gd name="T4" fmla="*/ 51 w 405"/>
                  <a:gd name="T5" fmla="*/ 20 h 1101"/>
                  <a:gd name="T6" fmla="*/ 47 w 405"/>
                  <a:gd name="T7" fmla="*/ 39 h 1101"/>
                  <a:gd name="T8" fmla="*/ 42 w 405"/>
                  <a:gd name="T9" fmla="*/ 78 h 1101"/>
                  <a:gd name="T10" fmla="*/ 44 w 405"/>
                  <a:gd name="T11" fmla="*/ 103 h 1101"/>
                  <a:gd name="T12" fmla="*/ 42 w 405"/>
                  <a:gd name="T13" fmla="*/ 128 h 1101"/>
                  <a:gd name="T14" fmla="*/ 29 w 405"/>
                  <a:gd name="T15" fmla="*/ 179 h 1101"/>
                  <a:gd name="T16" fmla="*/ 26 w 405"/>
                  <a:gd name="T17" fmla="*/ 192 h 1101"/>
                  <a:gd name="T18" fmla="*/ 29 w 405"/>
                  <a:gd name="T19" fmla="*/ 195 h 1101"/>
                  <a:gd name="T20" fmla="*/ 47 w 405"/>
                  <a:gd name="T21" fmla="*/ 186 h 1101"/>
                  <a:gd name="T22" fmla="*/ 76 w 405"/>
                  <a:gd name="T23" fmla="*/ 182 h 1101"/>
                  <a:gd name="T24" fmla="*/ 91 w 405"/>
                  <a:gd name="T25" fmla="*/ 188 h 1101"/>
                  <a:gd name="T26" fmla="*/ 89 w 405"/>
                  <a:gd name="T27" fmla="*/ 198 h 1101"/>
                  <a:gd name="T28" fmla="*/ 70 w 405"/>
                  <a:gd name="T29" fmla="*/ 202 h 1101"/>
                  <a:gd name="T30" fmla="*/ 47 w 405"/>
                  <a:gd name="T31" fmla="*/ 204 h 1101"/>
                  <a:gd name="T32" fmla="*/ 24 w 405"/>
                  <a:gd name="T33" fmla="*/ 212 h 1101"/>
                  <a:gd name="T34" fmla="*/ 7 w 405"/>
                  <a:gd name="T35" fmla="*/ 221 h 1101"/>
                  <a:gd name="T36" fmla="*/ 0 w 405"/>
                  <a:gd name="T37" fmla="*/ 217 h 1101"/>
                  <a:gd name="T38" fmla="*/ 0 w 405"/>
                  <a:gd name="T39" fmla="*/ 202 h 1101"/>
                  <a:gd name="T40" fmla="*/ 13 w 405"/>
                  <a:gd name="T41" fmla="*/ 175 h 1101"/>
                  <a:gd name="T42" fmla="*/ 20 w 405"/>
                  <a:gd name="T43" fmla="*/ 143 h 1101"/>
                  <a:gd name="T44" fmla="*/ 23 w 405"/>
                  <a:gd name="T45" fmla="*/ 98 h 1101"/>
                  <a:gd name="T46" fmla="*/ 16 w 405"/>
                  <a:gd name="T47" fmla="*/ 57 h 1101"/>
                  <a:gd name="T48" fmla="*/ 10 w 405"/>
                  <a:gd name="T49" fmla="*/ 25 h 1101"/>
                  <a:gd name="T50" fmla="*/ 16 w 405"/>
                  <a:gd name="T51" fmla="*/ 0 h 1101"/>
                  <a:gd name="T52" fmla="*/ 23 w 405"/>
                  <a:gd name="T53" fmla="*/ 0 h 110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5" h="1101">
                    <a:moveTo>
                      <a:pt x="101" y="0"/>
                    </a:moveTo>
                    <a:lnTo>
                      <a:pt x="173" y="7"/>
                    </a:lnTo>
                    <a:lnTo>
                      <a:pt x="225" y="102"/>
                    </a:lnTo>
                    <a:lnTo>
                      <a:pt x="210" y="196"/>
                    </a:lnTo>
                    <a:lnTo>
                      <a:pt x="188" y="391"/>
                    </a:lnTo>
                    <a:lnTo>
                      <a:pt x="195" y="514"/>
                    </a:lnTo>
                    <a:lnTo>
                      <a:pt x="188" y="638"/>
                    </a:lnTo>
                    <a:lnTo>
                      <a:pt x="130" y="891"/>
                    </a:lnTo>
                    <a:lnTo>
                      <a:pt x="116" y="956"/>
                    </a:lnTo>
                    <a:lnTo>
                      <a:pt x="130" y="971"/>
                    </a:lnTo>
                    <a:lnTo>
                      <a:pt x="210" y="928"/>
                    </a:lnTo>
                    <a:lnTo>
                      <a:pt x="340" y="906"/>
                    </a:lnTo>
                    <a:lnTo>
                      <a:pt x="405" y="935"/>
                    </a:lnTo>
                    <a:lnTo>
                      <a:pt x="398" y="985"/>
                    </a:lnTo>
                    <a:lnTo>
                      <a:pt x="311" y="1008"/>
                    </a:lnTo>
                    <a:lnTo>
                      <a:pt x="210" y="1015"/>
                    </a:lnTo>
                    <a:lnTo>
                      <a:pt x="108" y="1058"/>
                    </a:lnTo>
                    <a:lnTo>
                      <a:pt x="30" y="1101"/>
                    </a:lnTo>
                    <a:lnTo>
                      <a:pt x="0" y="1080"/>
                    </a:lnTo>
                    <a:lnTo>
                      <a:pt x="0" y="1008"/>
                    </a:lnTo>
                    <a:lnTo>
                      <a:pt x="58" y="870"/>
                    </a:lnTo>
                    <a:lnTo>
                      <a:pt x="87" y="711"/>
                    </a:lnTo>
                    <a:lnTo>
                      <a:pt x="101" y="486"/>
                    </a:lnTo>
                    <a:lnTo>
                      <a:pt x="73" y="283"/>
                    </a:lnTo>
                    <a:lnTo>
                      <a:pt x="43" y="124"/>
                    </a:lnTo>
                    <a:lnTo>
                      <a:pt x="73" y="0"/>
                    </a:lnTo>
                    <a:lnTo>
                      <a:pt x="101" y="0"/>
                    </a:lnTo>
                    <a:close/>
                  </a:path>
                </a:pathLst>
              </a:custGeom>
              <a:grpFill/>
              <a:ln w="9525">
                <a:solidFill>
                  <a:srgbClr val="32507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AT"/>
              </a:p>
            </p:txBody>
          </p:sp>
          <p:sp>
            <p:nvSpPr>
              <p:cNvPr id="15470" name="Freeform 42"/>
              <p:cNvSpPr>
                <a:spLocks/>
              </p:cNvSpPr>
              <p:nvPr/>
            </p:nvSpPr>
            <p:spPr bwMode="auto">
              <a:xfrm>
                <a:off x="1268" y="1374"/>
                <a:ext cx="145" cy="258"/>
              </a:xfrm>
              <a:custGeom>
                <a:avLst/>
                <a:gdLst>
                  <a:gd name="T0" fmla="*/ 31 w 651"/>
                  <a:gd name="T1" fmla="*/ 3 h 1283"/>
                  <a:gd name="T2" fmla="*/ 8 w 651"/>
                  <a:gd name="T3" fmla="*/ 0 h 1283"/>
                  <a:gd name="T4" fmla="*/ 0 w 651"/>
                  <a:gd name="T5" fmla="*/ 15 h 1283"/>
                  <a:gd name="T6" fmla="*/ 8 w 651"/>
                  <a:gd name="T7" fmla="*/ 32 h 1283"/>
                  <a:gd name="T8" fmla="*/ 31 w 651"/>
                  <a:gd name="T9" fmla="*/ 61 h 1283"/>
                  <a:gd name="T10" fmla="*/ 48 w 651"/>
                  <a:gd name="T11" fmla="*/ 104 h 1283"/>
                  <a:gd name="T12" fmla="*/ 55 w 651"/>
                  <a:gd name="T13" fmla="*/ 138 h 1283"/>
                  <a:gd name="T14" fmla="*/ 52 w 651"/>
                  <a:gd name="T15" fmla="*/ 175 h 1283"/>
                  <a:gd name="T16" fmla="*/ 45 w 651"/>
                  <a:gd name="T17" fmla="*/ 221 h 1283"/>
                  <a:gd name="T18" fmla="*/ 39 w 651"/>
                  <a:gd name="T19" fmla="*/ 248 h 1283"/>
                  <a:gd name="T20" fmla="*/ 42 w 651"/>
                  <a:gd name="T21" fmla="*/ 258 h 1283"/>
                  <a:gd name="T22" fmla="*/ 53 w 651"/>
                  <a:gd name="T23" fmla="*/ 258 h 1283"/>
                  <a:gd name="T24" fmla="*/ 74 w 651"/>
                  <a:gd name="T25" fmla="*/ 249 h 1283"/>
                  <a:gd name="T26" fmla="*/ 106 w 651"/>
                  <a:gd name="T27" fmla="*/ 243 h 1283"/>
                  <a:gd name="T28" fmla="*/ 141 w 651"/>
                  <a:gd name="T29" fmla="*/ 243 h 1283"/>
                  <a:gd name="T30" fmla="*/ 145 w 651"/>
                  <a:gd name="T31" fmla="*/ 234 h 1283"/>
                  <a:gd name="T32" fmla="*/ 126 w 651"/>
                  <a:gd name="T33" fmla="*/ 223 h 1283"/>
                  <a:gd name="T34" fmla="*/ 116 w 651"/>
                  <a:gd name="T35" fmla="*/ 223 h 1283"/>
                  <a:gd name="T36" fmla="*/ 74 w 651"/>
                  <a:gd name="T37" fmla="*/ 234 h 1283"/>
                  <a:gd name="T38" fmla="*/ 61 w 651"/>
                  <a:gd name="T39" fmla="*/ 239 h 1283"/>
                  <a:gd name="T40" fmla="*/ 58 w 651"/>
                  <a:gd name="T41" fmla="*/ 233 h 1283"/>
                  <a:gd name="T42" fmla="*/ 64 w 651"/>
                  <a:gd name="T43" fmla="*/ 195 h 1283"/>
                  <a:gd name="T44" fmla="*/ 73 w 651"/>
                  <a:gd name="T45" fmla="*/ 154 h 1283"/>
                  <a:gd name="T46" fmla="*/ 74 w 651"/>
                  <a:gd name="T47" fmla="*/ 118 h 1283"/>
                  <a:gd name="T48" fmla="*/ 68 w 651"/>
                  <a:gd name="T49" fmla="*/ 81 h 1283"/>
                  <a:gd name="T50" fmla="*/ 57 w 651"/>
                  <a:gd name="T51" fmla="*/ 39 h 1283"/>
                  <a:gd name="T52" fmla="*/ 44 w 651"/>
                  <a:gd name="T53" fmla="*/ 7 h 1283"/>
                  <a:gd name="T54" fmla="*/ 31 w 651"/>
                  <a:gd name="T55" fmla="*/ 3 h 12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51" h="1283">
                    <a:moveTo>
                      <a:pt x="138" y="14"/>
                    </a:moveTo>
                    <a:lnTo>
                      <a:pt x="36" y="0"/>
                    </a:lnTo>
                    <a:lnTo>
                      <a:pt x="0" y="73"/>
                    </a:lnTo>
                    <a:lnTo>
                      <a:pt x="36" y="159"/>
                    </a:lnTo>
                    <a:lnTo>
                      <a:pt x="138" y="303"/>
                    </a:lnTo>
                    <a:lnTo>
                      <a:pt x="217" y="515"/>
                    </a:lnTo>
                    <a:lnTo>
                      <a:pt x="246" y="688"/>
                    </a:lnTo>
                    <a:lnTo>
                      <a:pt x="232" y="869"/>
                    </a:lnTo>
                    <a:lnTo>
                      <a:pt x="203" y="1101"/>
                    </a:lnTo>
                    <a:lnTo>
                      <a:pt x="174" y="1231"/>
                    </a:lnTo>
                    <a:lnTo>
                      <a:pt x="189" y="1283"/>
                    </a:lnTo>
                    <a:lnTo>
                      <a:pt x="239" y="1283"/>
                    </a:lnTo>
                    <a:lnTo>
                      <a:pt x="334" y="1239"/>
                    </a:lnTo>
                    <a:lnTo>
                      <a:pt x="478" y="1209"/>
                    </a:lnTo>
                    <a:lnTo>
                      <a:pt x="631" y="1209"/>
                    </a:lnTo>
                    <a:lnTo>
                      <a:pt x="651" y="1166"/>
                    </a:lnTo>
                    <a:lnTo>
                      <a:pt x="566" y="1109"/>
                    </a:lnTo>
                    <a:lnTo>
                      <a:pt x="521" y="1109"/>
                    </a:lnTo>
                    <a:lnTo>
                      <a:pt x="334" y="1166"/>
                    </a:lnTo>
                    <a:lnTo>
                      <a:pt x="276" y="1188"/>
                    </a:lnTo>
                    <a:lnTo>
                      <a:pt x="261" y="1159"/>
                    </a:lnTo>
                    <a:lnTo>
                      <a:pt x="289" y="971"/>
                    </a:lnTo>
                    <a:lnTo>
                      <a:pt x="326" y="767"/>
                    </a:lnTo>
                    <a:lnTo>
                      <a:pt x="334" y="587"/>
                    </a:lnTo>
                    <a:lnTo>
                      <a:pt x="304" y="405"/>
                    </a:lnTo>
                    <a:lnTo>
                      <a:pt x="254" y="196"/>
                    </a:lnTo>
                    <a:lnTo>
                      <a:pt x="196" y="36"/>
                    </a:lnTo>
                    <a:lnTo>
                      <a:pt x="138" y="14"/>
                    </a:lnTo>
                    <a:close/>
                  </a:path>
                </a:pathLst>
              </a:custGeom>
              <a:grpFill/>
              <a:ln w="9525">
                <a:solidFill>
                  <a:srgbClr val="32507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AT"/>
              </a:p>
            </p:txBody>
          </p:sp>
        </p:grpSp>
      </p:grpSp>
      <p:grpSp>
        <p:nvGrpSpPr>
          <p:cNvPr id="15383" name="Group 43"/>
          <p:cNvGrpSpPr>
            <a:grpSpLocks/>
          </p:cNvGrpSpPr>
          <p:nvPr/>
        </p:nvGrpSpPr>
        <p:grpSpPr bwMode="auto">
          <a:xfrm>
            <a:off x="2852737" y="3885685"/>
            <a:ext cx="419100" cy="307975"/>
            <a:chOff x="897" y="1360"/>
            <a:chExt cx="879" cy="800"/>
          </a:xfrm>
          <a:solidFill>
            <a:srgbClr val="F2F2ED"/>
          </a:solidFill>
        </p:grpSpPr>
        <p:grpSp>
          <p:nvGrpSpPr>
            <p:cNvPr id="15448" name="Group 44"/>
            <p:cNvGrpSpPr>
              <a:grpSpLocks/>
            </p:cNvGrpSpPr>
            <p:nvPr/>
          </p:nvGrpSpPr>
          <p:grpSpPr bwMode="auto">
            <a:xfrm>
              <a:off x="1292" y="1399"/>
              <a:ext cx="484" cy="722"/>
              <a:chOff x="1292" y="1399"/>
              <a:chExt cx="484" cy="722"/>
            </a:xfrm>
            <a:grpFill/>
          </p:grpSpPr>
          <p:sp>
            <p:nvSpPr>
              <p:cNvPr id="15456" name="Freeform 45"/>
              <p:cNvSpPr>
                <a:spLocks/>
              </p:cNvSpPr>
              <p:nvPr/>
            </p:nvSpPr>
            <p:spPr bwMode="auto">
              <a:xfrm>
                <a:off x="1507" y="1399"/>
                <a:ext cx="146" cy="161"/>
              </a:xfrm>
              <a:custGeom>
                <a:avLst/>
                <a:gdLst>
                  <a:gd name="T0" fmla="*/ 39 w 587"/>
                  <a:gd name="T1" fmla="*/ 109 h 643"/>
                  <a:gd name="T2" fmla="*/ 27 w 587"/>
                  <a:gd name="T3" fmla="*/ 80 h 643"/>
                  <a:gd name="T4" fmla="*/ 17 w 587"/>
                  <a:gd name="T5" fmla="*/ 44 h 643"/>
                  <a:gd name="T6" fmla="*/ 20 w 587"/>
                  <a:gd name="T7" fmla="*/ 24 h 643"/>
                  <a:gd name="T8" fmla="*/ 29 w 587"/>
                  <a:gd name="T9" fmla="*/ 10 h 643"/>
                  <a:gd name="T10" fmla="*/ 56 w 587"/>
                  <a:gd name="T11" fmla="*/ 0 h 643"/>
                  <a:gd name="T12" fmla="*/ 88 w 587"/>
                  <a:gd name="T13" fmla="*/ 7 h 643"/>
                  <a:gd name="T14" fmla="*/ 112 w 587"/>
                  <a:gd name="T15" fmla="*/ 27 h 643"/>
                  <a:gd name="T16" fmla="*/ 124 w 587"/>
                  <a:gd name="T17" fmla="*/ 44 h 643"/>
                  <a:gd name="T18" fmla="*/ 139 w 587"/>
                  <a:gd name="T19" fmla="*/ 73 h 643"/>
                  <a:gd name="T20" fmla="*/ 146 w 587"/>
                  <a:gd name="T21" fmla="*/ 98 h 643"/>
                  <a:gd name="T22" fmla="*/ 146 w 587"/>
                  <a:gd name="T23" fmla="*/ 122 h 643"/>
                  <a:gd name="T24" fmla="*/ 136 w 587"/>
                  <a:gd name="T25" fmla="*/ 151 h 643"/>
                  <a:gd name="T26" fmla="*/ 122 w 587"/>
                  <a:gd name="T27" fmla="*/ 156 h 643"/>
                  <a:gd name="T28" fmla="*/ 102 w 587"/>
                  <a:gd name="T29" fmla="*/ 161 h 643"/>
                  <a:gd name="T30" fmla="*/ 83 w 587"/>
                  <a:gd name="T31" fmla="*/ 156 h 643"/>
                  <a:gd name="T32" fmla="*/ 61 w 587"/>
                  <a:gd name="T33" fmla="*/ 144 h 643"/>
                  <a:gd name="T34" fmla="*/ 49 w 587"/>
                  <a:gd name="T35" fmla="*/ 129 h 643"/>
                  <a:gd name="T36" fmla="*/ 20 w 587"/>
                  <a:gd name="T37" fmla="*/ 153 h 643"/>
                  <a:gd name="T38" fmla="*/ 10 w 587"/>
                  <a:gd name="T39" fmla="*/ 153 h 643"/>
                  <a:gd name="T40" fmla="*/ 3 w 587"/>
                  <a:gd name="T41" fmla="*/ 141 h 643"/>
                  <a:gd name="T42" fmla="*/ 0 w 587"/>
                  <a:gd name="T43" fmla="*/ 134 h 643"/>
                  <a:gd name="T44" fmla="*/ 42 w 587"/>
                  <a:gd name="T45" fmla="*/ 117 h 643"/>
                  <a:gd name="T46" fmla="*/ 39 w 587"/>
                  <a:gd name="T47" fmla="*/ 109 h 6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87" h="643">
                    <a:moveTo>
                      <a:pt x="157" y="437"/>
                    </a:moveTo>
                    <a:lnTo>
                      <a:pt x="109" y="321"/>
                    </a:lnTo>
                    <a:lnTo>
                      <a:pt x="69" y="175"/>
                    </a:lnTo>
                    <a:lnTo>
                      <a:pt x="79" y="97"/>
                    </a:lnTo>
                    <a:lnTo>
                      <a:pt x="118" y="39"/>
                    </a:lnTo>
                    <a:lnTo>
                      <a:pt x="225" y="0"/>
                    </a:lnTo>
                    <a:lnTo>
                      <a:pt x="352" y="29"/>
                    </a:lnTo>
                    <a:lnTo>
                      <a:pt x="451" y="106"/>
                    </a:lnTo>
                    <a:lnTo>
                      <a:pt x="500" y="175"/>
                    </a:lnTo>
                    <a:lnTo>
                      <a:pt x="558" y="291"/>
                    </a:lnTo>
                    <a:lnTo>
                      <a:pt x="587" y="390"/>
                    </a:lnTo>
                    <a:lnTo>
                      <a:pt x="587" y="487"/>
                    </a:lnTo>
                    <a:lnTo>
                      <a:pt x="548" y="603"/>
                    </a:lnTo>
                    <a:lnTo>
                      <a:pt x="489" y="622"/>
                    </a:lnTo>
                    <a:lnTo>
                      <a:pt x="412" y="643"/>
                    </a:lnTo>
                    <a:lnTo>
                      <a:pt x="333" y="622"/>
                    </a:lnTo>
                    <a:lnTo>
                      <a:pt x="245" y="575"/>
                    </a:lnTo>
                    <a:lnTo>
                      <a:pt x="196" y="516"/>
                    </a:lnTo>
                    <a:lnTo>
                      <a:pt x="79" y="613"/>
                    </a:lnTo>
                    <a:lnTo>
                      <a:pt x="40" y="613"/>
                    </a:lnTo>
                    <a:lnTo>
                      <a:pt x="11" y="564"/>
                    </a:lnTo>
                    <a:lnTo>
                      <a:pt x="0" y="536"/>
                    </a:lnTo>
                    <a:lnTo>
                      <a:pt x="167" y="467"/>
                    </a:lnTo>
                    <a:lnTo>
                      <a:pt x="157" y="437"/>
                    </a:lnTo>
                    <a:close/>
                  </a:path>
                </a:pathLst>
              </a:custGeom>
              <a:grpFill/>
              <a:ln w="9525">
                <a:solidFill>
                  <a:srgbClr val="000000"/>
                </a:solidFill>
                <a:round/>
                <a:headEnd/>
                <a:tailEnd/>
              </a:ln>
            </p:spPr>
            <p:txBody>
              <a:bodyPr/>
              <a:lstStyle/>
              <a:p>
                <a:endParaRPr lang="de-AT"/>
              </a:p>
            </p:txBody>
          </p:sp>
          <p:sp>
            <p:nvSpPr>
              <p:cNvPr id="15457" name="Freeform 46"/>
              <p:cNvSpPr>
                <a:spLocks/>
              </p:cNvSpPr>
              <p:nvPr/>
            </p:nvSpPr>
            <p:spPr bwMode="auto">
              <a:xfrm>
                <a:off x="1292" y="1579"/>
                <a:ext cx="340" cy="178"/>
              </a:xfrm>
              <a:custGeom>
                <a:avLst/>
                <a:gdLst>
                  <a:gd name="T0" fmla="*/ 281 w 1358"/>
                  <a:gd name="T1" fmla="*/ 29 h 711"/>
                  <a:gd name="T2" fmla="*/ 306 w 1358"/>
                  <a:gd name="T3" fmla="*/ 8 h 711"/>
                  <a:gd name="T4" fmla="*/ 325 w 1358"/>
                  <a:gd name="T5" fmla="*/ 0 h 711"/>
                  <a:gd name="T6" fmla="*/ 337 w 1358"/>
                  <a:gd name="T7" fmla="*/ 3 h 711"/>
                  <a:gd name="T8" fmla="*/ 340 w 1358"/>
                  <a:gd name="T9" fmla="*/ 22 h 711"/>
                  <a:gd name="T10" fmla="*/ 328 w 1358"/>
                  <a:gd name="T11" fmla="*/ 41 h 711"/>
                  <a:gd name="T12" fmla="*/ 296 w 1358"/>
                  <a:gd name="T13" fmla="*/ 56 h 711"/>
                  <a:gd name="T14" fmla="*/ 240 w 1358"/>
                  <a:gd name="T15" fmla="*/ 81 h 711"/>
                  <a:gd name="T16" fmla="*/ 178 w 1358"/>
                  <a:gd name="T17" fmla="*/ 117 h 711"/>
                  <a:gd name="T18" fmla="*/ 120 w 1358"/>
                  <a:gd name="T19" fmla="*/ 134 h 711"/>
                  <a:gd name="T20" fmla="*/ 83 w 1358"/>
                  <a:gd name="T21" fmla="*/ 149 h 711"/>
                  <a:gd name="T22" fmla="*/ 56 w 1358"/>
                  <a:gd name="T23" fmla="*/ 170 h 711"/>
                  <a:gd name="T24" fmla="*/ 37 w 1358"/>
                  <a:gd name="T25" fmla="*/ 178 h 711"/>
                  <a:gd name="T26" fmla="*/ 5 w 1358"/>
                  <a:gd name="T27" fmla="*/ 170 h 711"/>
                  <a:gd name="T28" fmla="*/ 0 w 1358"/>
                  <a:gd name="T29" fmla="*/ 146 h 711"/>
                  <a:gd name="T30" fmla="*/ 0 w 1358"/>
                  <a:gd name="T31" fmla="*/ 117 h 711"/>
                  <a:gd name="T32" fmla="*/ 27 w 1358"/>
                  <a:gd name="T33" fmla="*/ 117 h 711"/>
                  <a:gd name="T34" fmla="*/ 49 w 1358"/>
                  <a:gd name="T35" fmla="*/ 134 h 711"/>
                  <a:gd name="T36" fmla="*/ 73 w 1358"/>
                  <a:gd name="T37" fmla="*/ 134 h 711"/>
                  <a:gd name="T38" fmla="*/ 122 w 1358"/>
                  <a:gd name="T39" fmla="*/ 122 h 711"/>
                  <a:gd name="T40" fmla="*/ 168 w 1358"/>
                  <a:gd name="T41" fmla="*/ 97 h 711"/>
                  <a:gd name="T42" fmla="*/ 200 w 1358"/>
                  <a:gd name="T43" fmla="*/ 85 h 711"/>
                  <a:gd name="T44" fmla="*/ 247 w 1358"/>
                  <a:gd name="T45" fmla="*/ 63 h 711"/>
                  <a:gd name="T46" fmla="*/ 274 w 1358"/>
                  <a:gd name="T47" fmla="*/ 39 h 711"/>
                  <a:gd name="T48" fmla="*/ 281 w 1358"/>
                  <a:gd name="T49" fmla="*/ 29 h 7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58" h="711">
                    <a:moveTo>
                      <a:pt x="1122" y="116"/>
                    </a:moveTo>
                    <a:lnTo>
                      <a:pt x="1221" y="30"/>
                    </a:lnTo>
                    <a:lnTo>
                      <a:pt x="1298" y="0"/>
                    </a:lnTo>
                    <a:lnTo>
                      <a:pt x="1347" y="10"/>
                    </a:lnTo>
                    <a:lnTo>
                      <a:pt x="1358" y="88"/>
                    </a:lnTo>
                    <a:lnTo>
                      <a:pt x="1309" y="165"/>
                    </a:lnTo>
                    <a:lnTo>
                      <a:pt x="1182" y="224"/>
                    </a:lnTo>
                    <a:lnTo>
                      <a:pt x="957" y="322"/>
                    </a:lnTo>
                    <a:lnTo>
                      <a:pt x="712" y="468"/>
                    </a:lnTo>
                    <a:lnTo>
                      <a:pt x="478" y="535"/>
                    </a:lnTo>
                    <a:lnTo>
                      <a:pt x="332" y="595"/>
                    </a:lnTo>
                    <a:lnTo>
                      <a:pt x="224" y="681"/>
                    </a:lnTo>
                    <a:lnTo>
                      <a:pt x="147" y="711"/>
                    </a:lnTo>
                    <a:lnTo>
                      <a:pt x="20" y="681"/>
                    </a:lnTo>
                    <a:lnTo>
                      <a:pt x="0" y="584"/>
                    </a:lnTo>
                    <a:lnTo>
                      <a:pt x="0" y="468"/>
                    </a:lnTo>
                    <a:lnTo>
                      <a:pt x="108" y="468"/>
                    </a:lnTo>
                    <a:lnTo>
                      <a:pt x="194" y="535"/>
                    </a:lnTo>
                    <a:lnTo>
                      <a:pt x="293" y="535"/>
                    </a:lnTo>
                    <a:lnTo>
                      <a:pt x="488" y="487"/>
                    </a:lnTo>
                    <a:lnTo>
                      <a:pt x="673" y="389"/>
                    </a:lnTo>
                    <a:lnTo>
                      <a:pt x="800" y="341"/>
                    </a:lnTo>
                    <a:lnTo>
                      <a:pt x="986" y="253"/>
                    </a:lnTo>
                    <a:lnTo>
                      <a:pt x="1094" y="156"/>
                    </a:lnTo>
                    <a:lnTo>
                      <a:pt x="1122" y="116"/>
                    </a:lnTo>
                    <a:close/>
                  </a:path>
                </a:pathLst>
              </a:custGeom>
              <a:grpFill/>
              <a:ln w="9525">
                <a:solidFill>
                  <a:srgbClr val="000000"/>
                </a:solidFill>
                <a:round/>
                <a:headEnd/>
                <a:tailEnd/>
              </a:ln>
            </p:spPr>
            <p:txBody>
              <a:bodyPr/>
              <a:lstStyle/>
              <a:p>
                <a:endParaRPr lang="de-AT"/>
              </a:p>
            </p:txBody>
          </p:sp>
          <p:grpSp>
            <p:nvGrpSpPr>
              <p:cNvPr id="15458" name="Group 47"/>
              <p:cNvGrpSpPr>
                <a:grpSpLocks/>
              </p:cNvGrpSpPr>
              <p:nvPr/>
            </p:nvGrpSpPr>
            <p:grpSpPr bwMode="auto">
              <a:xfrm>
                <a:off x="1463" y="1570"/>
                <a:ext cx="313" cy="551"/>
                <a:chOff x="1463" y="1570"/>
                <a:chExt cx="313" cy="551"/>
              </a:xfrm>
              <a:grpFill/>
            </p:grpSpPr>
            <p:sp>
              <p:nvSpPr>
                <p:cNvPr id="15459" name="Freeform 48"/>
                <p:cNvSpPr>
                  <a:spLocks/>
                </p:cNvSpPr>
                <p:nvPr/>
              </p:nvSpPr>
              <p:spPr bwMode="auto">
                <a:xfrm>
                  <a:off x="1605" y="1570"/>
                  <a:ext cx="114" cy="261"/>
                </a:xfrm>
                <a:custGeom>
                  <a:avLst/>
                  <a:gdLst>
                    <a:gd name="T0" fmla="*/ 7 w 459"/>
                    <a:gd name="T1" fmla="*/ 17 h 1044"/>
                    <a:gd name="T2" fmla="*/ 22 w 459"/>
                    <a:gd name="T3" fmla="*/ 2 h 1044"/>
                    <a:gd name="T4" fmla="*/ 37 w 459"/>
                    <a:gd name="T5" fmla="*/ 0 h 1044"/>
                    <a:gd name="T6" fmla="*/ 56 w 459"/>
                    <a:gd name="T7" fmla="*/ 5 h 1044"/>
                    <a:gd name="T8" fmla="*/ 70 w 459"/>
                    <a:gd name="T9" fmla="*/ 27 h 1044"/>
                    <a:gd name="T10" fmla="*/ 85 w 459"/>
                    <a:gd name="T11" fmla="*/ 64 h 1044"/>
                    <a:gd name="T12" fmla="*/ 95 w 459"/>
                    <a:gd name="T13" fmla="*/ 95 h 1044"/>
                    <a:gd name="T14" fmla="*/ 104 w 459"/>
                    <a:gd name="T15" fmla="*/ 129 h 1044"/>
                    <a:gd name="T16" fmla="*/ 111 w 459"/>
                    <a:gd name="T17" fmla="*/ 163 h 1044"/>
                    <a:gd name="T18" fmla="*/ 114 w 459"/>
                    <a:gd name="T19" fmla="*/ 195 h 1044"/>
                    <a:gd name="T20" fmla="*/ 114 w 459"/>
                    <a:gd name="T21" fmla="*/ 217 h 1044"/>
                    <a:gd name="T22" fmla="*/ 104 w 459"/>
                    <a:gd name="T23" fmla="*/ 241 h 1044"/>
                    <a:gd name="T24" fmla="*/ 90 w 459"/>
                    <a:gd name="T25" fmla="*/ 254 h 1044"/>
                    <a:gd name="T26" fmla="*/ 63 w 459"/>
                    <a:gd name="T27" fmla="*/ 261 h 1044"/>
                    <a:gd name="T28" fmla="*/ 37 w 459"/>
                    <a:gd name="T29" fmla="*/ 261 h 1044"/>
                    <a:gd name="T30" fmla="*/ 15 w 459"/>
                    <a:gd name="T31" fmla="*/ 246 h 1044"/>
                    <a:gd name="T32" fmla="*/ 3 w 459"/>
                    <a:gd name="T33" fmla="*/ 212 h 1044"/>
                    <a:gd name="T34" fmla="*/ 0 w 459"/>
                    <a:gd name="T35" fmla="*/ 170 h 1044"/>
                    <a:gd name="T36" fmla="*/ 0 w 459"/>
                    <a:gd name="T37" fmla="*/ 107 h 1044"/>
                    <a:gd name="T38" fmla="*/ 0 w 459"/>
                    <a:gd name="T39" fmla="*/ 61 h 1044"/>
                    <a:gd name="T40" fmla="*/ 3 w 459"/>
                    <a:gd name="T41" fmla="*/ 34 h 1044"/>
                    <a:gd name="T42" fmla="*/ 7 w 459"/>
                    <a:gd name="T43" fmla="*/ 17 h 10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59" h="1044">
                      <a:moveTo>
                        <a:pt x="30" y="67"/>
                      </a:moveTo>
                      <a:lnTo>
                        <a:pt x="88" y="9"/>
                      </a:lnTo>
                      <a:lnTo>
                        <a:pt x="147" y="0"/>
                      </a:lnTo>
                      <a:lnTo>
                        <a:pt x="224" y="20"/>
                      </a:lnTo>
                      <a:lnTo>
                        <a:pt x="283" y="106"/>
                      </a:lnTo>
                      <a:lnTo>
                        <a:pt x="342" y="254"/>
                      </a:lnTo>
                      <a:lnTo>
                        <a:pt x="381" y="380"/>
                      </a:lnTo>
                      <a:lnTo>
                        <a:pt x="420" y="516"/>
                      </a:lnTo>
                      <a:lnTo>
                        <a:pt x="448" y="653"/>
                      </a:lnTo>
                      <a:lnTo>
                        <a:pt x="459" y="780"/>
                      </a:lnTo>
                      <a:lnTo>
                        <a:pt x="459" y="868"/>
                      </a:lnTo>
                      <a:lnTo>
                        <a:pt x="420" y="965"/>
                      </a:lnTo>
                      <a:lnTo>
                        <a:pt x="361" y="1014"/>
                      </a:lnTo>
                      <a:lnTo>
                        <a:pt x="254" y="1044"/>
                      </a:lnTo>
                      <a:lnTo>
                        <a:pt x="147" y="1044"/>
                      </a:lnTo>
                      <a:lnTo>
                        <a:pt x="59" y="984"/>
                      </a:lnTo>
                      <a:lnTo>
                        <a:pt x="11" y="848"/>
                      </a:lnTo>
                      <a:lnTo>
                        <a:pt x="0" y="681"/>
                      </a:lnTo>
                      <a:lnTo>
                        <a:pt x="0" y="428"/>
                      </a:lnTo>
                      <a:lnTo>
                        <a:pt x="0" y="243"/>
                      </a:lnTo>
                      <a:lnTo>
                        <a:pt x="11" y="136"/>
                      </a:lnTo>
                      <a:lnTo>
                        <a:pt x="30" y="67"/>
                      </a:lnTo>
                      <a:close/>
                    </a:path>
                  </a:pathLst>
                </a:custGeom>
                <a:grpFill/>
                <a:ln w="9525">
                  <a:solidFill>
                    <a:srgbClr val="000000"/>
                  </a:solidFill>
                  <a:round/>
                  <a:headEnd/>
                  <a:tailEnd/>
                </a:ln>
              </p:spPr>
              <p:txBody>
                <a:bodyPr/>
                <a:lstStyle/>
                <a:p>
                  <a:endParaRPr lang="de-AT"/>
                </a:p>
              </p:txBody>
            </p:sp>
            <p:sp>
              <p:nvSpPr>
                <p:cNvPr id="15460" name="Freeform 49"/>
                <p:cNvSpPr>
                  <a:spLocks/>
                </p:cNvSpPr>
                <p:nvPr/>
              </p:nvSpPr>
              <p:spPr bwMode="auto">
                <a:xfrm>
                  <a:off x="1654" y="1577"/>
                  <a:ext cx="122" cy="258"/>
                </a:xfrm>
                <a:custGeom>
                  <a:avLst/>
                  <a:gdLst>
                    <a:gd name="T0" fmla="*/ 5 w 488"/>
                    <a:gd name="T1" fmla="*/ 0 h 1034"/>
                    <a:gd name="T2" fmla="*/ 17 w 488"/>
                    <a:gd name="T3" fmla="*/ 0 h 1034"/>
                    <a:gd name="T4" fmla="*/ 41 w 488"/>
                    <a:gd name="T5" fmla="*/ 19 h 1034"/>
                    <a:gd name="T6" fmla="*/ 71 w 488"/>
                    <a:gd name="T7" fmla="*/ 49 h 1034"/>
                    <a:gd name="T8" fmla="*/ 100 w 488"/>
                    <a:gd name="T9" fmla="*/ 78 h 1034"/>
                    <a:gd name="T10" fmla="*/ 117 w 488"/>
                    <a:gd name="T11" fmla="*/ 97 h 1034"/>
                    <a:gd name="T12" fmla="*/ 117 w 488"/>
                    <a:gd name="T13" fmla="*/ 107 h 1034"/>
                    <a:gd name="T14" fmla="*/ 115 w 488"/>
                    <a:gd name="T15" fmla="*/ 126 h 1034"/>
                    <a:gd name="T16" fmla="*/ 93 w 488"/>
                    <a:gd name="T17" fmla="*/ 156 h 1034"/>
                    <a:gd name="T18" fmla="*/ 75 w 488"/>
                    <a:gd name="T19" fmla="*/ 178 h 1034"/>
                    <a:gd name="T20" fmla="*/ 68 w 488"/>
                    <a:gd name="T21" fmla="*/ 195 h 1034"/>
                    <a:gd name="T22" fmla="*/ 75 w 488"/>
                    <a:gd name="T23" fmla="*/ 204 h 1034"/>
                    <a:gd name="T24" fmla="*/ 88 w 488"/>
                    <a:gd name="T25" fmla="*/ 222 h 1034"/>
                    <a:gd name="T26" fmla="*/ 107 w 488"/>
                    <a:gd name="T27" fmla="*/ 231 h 1034"/>
                    <a:gd name="T28" fmla="*/ 119 w 488"/>
                    <a:gd name="T29" fmla="*/ 234 h 1034"/>
                    <a:gd name="T30" fmla="*/ 122 w 488"/>
                    <a:gd name="T31" fmla="*/ 244 h 1034"/>
                    <a:gd name="T32" fmla="*/ 119 w 488"/>
                    <a:gd name="T33" fmla="*/ 258 h 1034"/>
                    <a:gd name="T34" fmla="*/ 97 w 488"/>
                    <a:gd name="T35" fmla="*/ 248 h 1034"/>
                    <a:gd name="T36" fmla="*/ 78 w 488"/>
                    <a:gd name="T37" fmla="*/ 231 h 1034"/>
                    <a:gd name="T38" fmla="*/ 66 w 488"/>
                    <a:gd name="T39" fmla="*/ 209 h 1034"/>
                    <a:gd name="T40" fmla="*/ 63 w 488"/>
                    <a:gd name="T41" fmla="*/ 190 h 1034"/>
                    <a:gd name="T42" fmla="*/ 63 w 488"/>
                    <a:gd name="T43" fmla="*/ 180 h 1034"/>
                    <a:gd name="T44" fmla="*/ 75 w 488"/>
                    <a:gd name="T45" fmla="*/ 160 h 1034"/>
                    <a:gd name="T46" fmla="*/ 88 w 488"/>
                    <a:gd name="T47" fmla="*/ 146 h 1034"/>
                    <a:gd name="T48" fmla="*/ 97 w 488"/>
                    <a:gd name="T49" fmla="*/ 129 h 1034"/>
                    <a:gd name="T50" fmla="*/ 102 w 488"/>
                    <a:gd name="T51" fmla="*/ 115 h 1034"/>
                    <a:gd name="T52" fmla="*/ 95 w 488"/>
                    <a:gd name="T53" fmla="*/ 105 h 1034"/>
                    <a:gd name="T54" fmla="*/ 80 w 488"/>
                    <a:gd name="T55" fmla="*/ 85 h 1034"/>
                    <a:gd name="T56" fmla="*/ 61 w 488"/>
                    <a:gd name="T57" fmla="*/ 71 h 1034"/>
                    <a:gd name="T58" fmla="*/ 41 w 488"/>
                    <a:gd name="T59" fmla="*/ 53 h 1034"/>
                    <a:gd name="T60" fmla="*/ 19 w 488"/>
                    <a:gd name="T61" fmla="*/ 39 h 1034"/>
                    <a:gd name="T62" fmla="*/ 0 w 488"/>
                    <a:gd name="T63" fmla="*/ 29 h 1034"/>
                    <a:gd name="T64" fmla="*/ 5 w 488"/>
                    <a:gd name="T65" fmla="*/ 0 h 10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88" h="1034">
                      <a:moveTo>
                        <a:pt x="19" y="0"/>
                      </a:moveTo>
                      <a:lnTo>
                        <a:pt x="67" y="0"/>
                      </a:lnTo>
                      <a:lnTo>
                        <a:pt x="165" y="77"/>
                      </a:lnTo>
                      <a:lnTo>
                        <a:pt x="282" y="195"/>
                      </a:lnTo>
                      <a:lnTo>
                        <a:pt x="400" y="312"/>
                      </a:lnTo>
                      <a:lnTo>
                        <a:pt x="467" y="390"/>
                      </a:lnTo>
                      <a:lnTo>
                        <a:pt x="467" y="429"/>
                      </a:lnTo>
                      <a:lnTo>
                        <a:pt x="458" y="506"/>
                      </a:lnTo>
                      <a:lnTo>
                        <a:pt x="370" y="624"/>
                      </a:lnTo>
                      <a:lnTo>
                        <a:pt x="301" y="712"/>
                      </a:lnTo>
                      <a:lnTo>
                        <a:pt x="273" y="780"/>
                      </a:lnTo>
                      <a:lnTo>
                        <a:pt x="301" y="819"/>
                      </a:lnTo>
                      <a:lnTo>
                        <a:pt x="351" y="888"/>
                      </a:lnTo>
                      <a:lnTo>
                        <a:pt x="428" y="927"/>
                      </a:lnTo>
                      <a:lnTo>
                        <a:pt x="477" y="937"/>
                      </a:lnTo>
                      <a:lnTo>
                        <a:pt x="488" y="976"/>
                      </a:lnTo>
                      <a:lnTo>
                        <a:pt x="477" y="1034"/>
                      </a:lnTo>
                      <a:lnTo>
                        <a:pt x="389" y="995"/>
                      </a:lnTo>
                      <a:lnTo>
                        <a:pt x="312" y="927"/>
                      </a:lnTo>
                      <a:lnTo>
                        <a:pt x="263" y="839"/>
                      </a:lnTo>
                      <a:lnTo>
                        <a:pt x="253" y="761"/>
                      </a:lnTo>
                      <a:lnTo>
                        <a:pt x="253" y="721"/>
                      </a:lnTo>
                      <a:lnTo>
                        <a:pt x="301" y="643"/>
                      </a:lnTo>
                      <a:lnTo>
                        <a:pt x="351" y="585"/>
                      </a:lnTo>
                      <a:lnTo>
                        <a:pt x="389" y="517"/>
                      </a:lnTo>
                      <a:lnTo>
                        <a:pt x="409" y="459"/>
                      </a:lnTo>
                      <a:lnTo>
                        <a:pt x="380" y="420"/>
                      </a:lnTo>
                      <a:lnTo>
                        <a:pt x="321" y="341"/>
                      </a:lnTo>
                      <a:lnTo>
                        <a:pt x="243" y="283"/>
                      </a:lnTo>
                      <a:lnTo>
                        <a:pt x="165" y="214"/>
                      </a:lnTo>
                      <a:lnTo>
                        <a:pt x="77" y="156"/>
                      </a:lnTo>
                      <a:lnTo>
                        <a:pt x="0" y="117"/>
                      </a:lnTo>
                      <a:lnTo>
                        <a:pt x="19" y="0"/>
                      </a:lnTo>
                      <a:close/>
                    </a:path>
                  </a:pathLst>
                </a:custGeom>
                <a:grpFill/>
                <a:ln w="9525">
                  <a:solidFill>
                    <a:srgbClr val="000000"/>
                  </a:solidFill>
                  <a:round/>
                  <a:headEnd/>
                  <a:tailEnd/>
                </a:ln>
              </p:spPr>
              <p:txBody>
                <a:bodyPr/>
                <a:lstStyle/>
                <a:p>
                  <a:endParaRPr lang="de-AT"/>
                </a:p>
              </p:txBody>
            </p:sp>
            <p:sp>
              <p:nvSpPr>
                <p:cNvPr id="15461" name="Freeform 50"/>
                <p:cNvSpPr>
                  <a:spLocks/>
                </p:cNvSpPr>
                <p:nvPr/>
              </p:nvSpPr>
              <p:spPr bwMode="auto">
                <a:xfrm>
                  <a:off x="1605" y="1764"/>
                  <a:ext cx="114" cy="357"/>
                </a:xfrm>
                <a:custGeom>
                  <a:avLst/>
                  <a:gdLst>
                    <a:gd name="T0" fmla="*/ 68 w 459"/>
                    <a:gd name="T1" fmla="*/ 20 h 1425"/>
                    <a:gd name="T2" fmla="*/ 77 w 459"/>
                    <a:gd name="T3" fmla="*/ 0 h 1425"/>
                    <a:gd name="T4" fmla="*/ 99 w 459"/>
                    <a:gd name="T5" fmla="*/ 0 h 1425"/>
                    <a:gd name="T6" fmla="*/ 107 w 459"/>
                    <a:gd name="T7" fmla="*/ 10 h 1425"/>
                    <a:gd name="T8" fmla="*/ 111 w 459"/>
                    <a:gd name="T9" fmla="*/ 49 h 1425"/>
                    <a:gd name="T10" fmla="*/ 104 w 459"/>
                    <a:gd name="T11" fmla="*/ 110 h 1425"/>
                    <a:gd name="T12" fmla="*/ 82 w 459"/>
                    <a:gd name="T13" fmla="*/ 183 h 1425"/>
                    <a:gd name="T14" fmla="*/ 49 w 459"/>
                    <a:gd name="T15" fmla="*/ 254 h 1425"/>
                    <a:gd name="T16" fmla="*/ 29 w 459"/>
                    <a:gd name="T17" fmla="*/ 286 h 1425"/>
                    <a:gd name="T18" fmla="*/ 32 w 459"/>
                    <a:gd name="T19" fmla="*/ 293 h 1425"/>
                    <a:gd name="T20" fmla="*/ 46 w 459"/>
                    <a:gd name="T21" fmla="*/ 298 h 1425"/>
                    <a:gd name="T22" fmla="*/ 85 w 459"/>
                    <a:gd name="T23" fmla="*/ 310 h 1425"/>
                    <a:gd name="T24" fmla="*/ 111 w 459"/>
                    <a:gd name="T25" fmla="*/ 328 h 1425"/>
                    <a:gd name="T26" fmla="*/ 114 w 459"/>
                    <a:gd name="T27" fmla="*/ 337 h 1425"/>
                    <a:gd name="T28" fmla="*/ 109 w 459"/>
                    <a:gd name="T29" fmla="*/ 350 h 1425"/>
                    <a:gd name="T30" fmla="*/ 82 w 459"/>
                    <a:gd name="T31" fmla="*/ 357 h 1425"/>
                    <a:gd name="T32" fmla="*/ 75 w 459"/>
                    <a:gd name="T33" fmla="*/ 347 h 1425"/>
                    <a:gd name="T34" fmla="*/ 75 w 459"/>
                    <a:gd name="T35" fmla="*/ 335 h 1425"/>
                    <a:gd name="T36" fmla="*/ 53 w 459"/>
                    <a:gd name="T37" fmla="*/ 320 h 1425"/>
                    <a:gd name="T38" fmla="*/ 29 w 459"/>
                    <a:gd name="T39" fmla="*/ 310 h 1425"/>
                    <a:gd name="T40" fmla="*/ 10 w 459"/>
                    <a:gd name="T41" fmla="*/ 308 h 1425"/>
                    <a:gd name="T42" fmla="*/ 0 w 459"/>
                    <a:gd name="T43" fmla="*/ 301 h 1425"/>
                    <a:gd name="T44" fmla="*/ 3 w 459"/>
                    <a:gd name="T45" fmla="*/ 293 h 1425"/>
                    <a:gd name="T46" fmla="*/ 22 w 459"/>
                    <a:gd name="T47" fmla="*/ 266 h 1425"/>
                    <a:gd name="T48" fmla="*/ 44 w 459"/>
                    <a:gd name="T49" fmla="*/ 230 h 1425"/>
                    <a:gd name="T50" fmla="*/ 65 w 459"/>
                    <a:gd name="T51" fmla="*/ 188 h 1425"/>
                    <a:gd name="T52" fmla="*/ 73 w 459"/>
                    <a:gd name="T53" fmla="*/ 152 h 1425"/>
                    <a:gd name="T54" fmla="*/ 80 w 459"/>
                    <a:gd name="T55" fmla="*/ 108 h 1425"/>
                    <a:gd name="T56" fmla="*/ 77 w 459"/>
                    <a:gd name="T57" fmla="*/ 71 h 1425"/>
                    <a:gd name="T58" fmla="*/ 75 w 459"/>
                    <a:gd name="T59" fmla="*/ 37 h 1425"/>
                    <a:gd name="T60" fmla="*/ 68 w 459"/>
                    <a:gd name="T61" fmla="*/ 20 h 142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59" h="1425">
                      <a:moveTo>
                        <a:pt x="273" y="79"/>
                      </a:moveTo>
                      <a:lnTo>
                        <a:pt x="312" y="0"/>
                      </a:lnTo>
                      <a:lnTo>
                        <a:pt x="400" y="0"/>
                      </a:lnTo>
                      <a:lnTo>
                        <a:pt x="429" y="41"/>
                      </a:lnTo>
                      <a:lnTo>
                        <a:pt x="448" y="196"/>
                      </a:lnTo>
                      <a:lnTo>
                        <a:pt x="420" y="440"/>
                      </a:lnTo>
                      <a:lnTo>
                        <a:pt x="332" y="732"/>
                      </a:lnTo>
                      <a:lnTo>
                        <a:pt x="196" y="1015"/>
                      </a:lnTo>
                      <a:lnTo>
                        <a:pt x="117" y="1142"/>
                      </a:lnTo>
                      <a:lnTo>
                        <a:pt x="127" y="1171"/>
                      </a:lnTo>
                      <a:lnTo>
                        <a:pt x="185" y="1191"/>
                      </a:lnTo>
                      <a:lnTo>
                        <a:pt x="342" y="1239"/>
                      </a:lnTo>
                      <a:lnTo>
                        <a:pt x="448" y="1308"/>
                      </a:lnTo>
                      <a:lnTo>
                        <a:pt x="459" y="1346"/>
                      </a:lnTo>
                      <a:lnTo>
                        <a:pt x="439" y="1396"/>
                      </a:lnTo>
                      <a:lnTo>
                        <a:pt x="332" y="1425"/>
                      </a:lnTo>
                      <a:lnTo>
                        <a:pt x="302" y="1385"/>
                      </a:lnTo>
                      <a:lnTo>
                        <a:pt x="302" y="1337"/>
                      </a:lnTo>
                      <a:lnTo>
                        <a:pt x="215" y="1278"/>
                      </a:lnTo>
                      <a:lnTo>
                        <a:pt x="117" y="1239"/>
                      </a:lnTo>
                      <a:lnTo>
                        <a:pt x="39" y="1230"/>
                      </a:lnTo>
                      <a:lnTo>
                        <a:pt x="0" y="1200"/>
                      </a:lnTo>
                      <a:lnTo>
                        <a:pt x="11" y="1171"/>
                      </a:lnTo>
                      <a:lnTo>
                        <a:pt x="88" y="1063"/>
                      </a:lnTo>
                      <a:lnTo>
                        <a:pt x="176" y="917"/>
                      </a:lnTo>
                      <a:lnTo>
                        <a:pt x="263" y="752"/>
                      </a:lnTo>
                      <a:lnTo>
                        <a:pt x="293" y="606"/>
                      </a:lnTo>
                      <a:lnTo>
                        <a:pt x="323" y="430"/>
                      </a:lnTo>
                      <a:lnTo>
                        <a:pt x="312" y="284"/>
                      </a:lnTo>
                      <a:lnTo>
                        <a:pt x="302" y="148"/>
                      </a:lnTo>
                      <a:lnTo>
                        <a:pt x="273" y="79"/>
                      </a:lnTo>
                      <a:close/>
                    </a:path>
                  </a:pathLst>
                </a:custGeom>
                <a:grpFill/>
                <a:ln w="9525">
                  <a:solidFill>
                    <a:srgbClr val="000000"/>
                  </a:solidFill>
                  <a:round/>
                  <a:headEnd/>
                  <a:tailEnd/>
                </a:ln>
              </p:spPr>
              <p:txBody>
                <a:bodyPr/>
                <a:lstStyle/>
                <a:p>
                  <a:endParaRPr lang="de-AT"/>
                </a:p>
              </p:txBody>
            </p:sp>
            <p:sp>
              <p:nvSpPr>
                <p:cNvPr id="15462" name="Freeform 51"/>
                <p:cNvSpPr>
                  <a:spLocks/>
                </p:cNvSpPr>
                <p:nvPr/>
              </p:nvSpPr>
              <p:spPr bwMode="auto">
                <a:xfrm>
                  <a:off x="1463" y="1796"/>
                  <a:ext cx="196" cy="315"/>
                </a:xfrm>
                <a:custGeom>
                  <a:avLst/>
                  <a:gdLst>
                    <a:gd name="T0" fmla="*/ 137 w 781"/>
                    <a:gd name="T1" fmla="*/ 56 h 1259"/>
                    <a:gd name="T2" fmla="*/ 159 w 781"/>
                    <a:gd name="T3" fmla="*/ 15 h 1259"/>
                    <a:gd name="T4" fmla="*/ 177 w 781"/>
                    <a:gd name="T5" fmla="*/ 0 h 1259"/>
                    <a:gd name="T6" fmla="*/ 191 w 781"/>
                    <a:gd name="T7" fmla="*/ 3 h 1259"/>
                    <a:gd name="T8" fmla="*/ 196 w 781"/>
                    <a:gd name="T9" fmla="*/ 17 h 1259"/>
                    <a:gd name="T10" fmla="*/ 196 w 781"/>
                    <a:gd name="T11" fmla="*/ 30 h 1259"/>
                    <a:gd name="T12" fmla="*/ 184 w 781"/>
                    <a:gd name="T13" fmla="*/ 49 h 1259"/>
                    <a:gd name="T14" fmla="*/ 157 w 781"/>
                    <a:gd name="T15" fmla="*/ 71 h 1259"/>
                    <a:gd name="T16" fmla="*/ 142 w 781"/>
                    <a:gd name="T17" fmla="*/ 96 h 1259"/>
                    <a:gd name="T18" fmla="*/ 133 w 781"/>
                    <a:gd name="T19" fmla="*/ 125 h 1259"/>
                    <a:gd name="T20" fmla="*/ 120 w 781"/>
                    <a:gd name="T21" fmla="*/ 166 h 1259"/>
                    <a:gd name="T22" fmla="*/ 110 w 781"/>
                    <a:gd name="T23" fmla="*/ 205 h 1259"/>
                    <a:gd name="T24" fmla="*/ 113 w 781"/>
                    <a:gd name="T25" fmla="*/ 244 h 1259"/>
                    <a:gd name="T26" fmla="*/ 120 w 781"/>
                    <a:gd name="T27" fmla="*/ 264 h 1259"/>
                    <a:gd name="T28" fmla="*/ 120 w 781"/>
                    <a:gd name="T29" fmla="*/ 278 h 1259"/>
                    <a:gd name="T30" fmla="*/ 113 w 781"/>
                    <a:gd name="T31" fmla="*/ 283 h 1259"/>
                    <a:gd name="T32" fmla="*/ 86 w 781"/>
                    <a:gd name="T33" fmla="*/ 286 h 1259"/>
                    <a:gd name="T34" fmla="*/ 61 w 781"/>
                    <a:gd name="T35" fmla="*/ 295 h 1259"/>
                    <a:gd name="T36" fmla="*/ 32 w 781"/>
                    <a:gd name="T37" fmla="*/ 312 h 1259"/>
                    <a:gd name="T38" fmla="*/ 12 w 781"/>
                    <a:gd name="T39" fmla="*/ 315 h 1259"/>
                    <a:gd name="T40" fmla="*/ 0 w 781"/>
                    <a:gd name="T41" fmla="*/ 305 h 1259"/>
                    <a:gd name="T42" fmla="*/ 3 w 781"/>
                    <a:gd name="T43" fmla="*/ 298 h 1259"/>
                    <a:gd name="T44" fmla="*/ 32 w 781"/>
                    <a:gd name="T45" fmla="*/ 286 h 1259"/>
                    <a:gd name="T46" fmla="*/ 66 w 781"/>
                    <a:gd name="T47" fmla="*/ 278 h 1259"/>
                    <a:gd name="T48" fmla="*/ 93 w 781"/>
                    <a:gd name="T49" fmla="*/ 273 h 1259"/>
                    <a:gd name="T50" fmla="*/ 98 w 781"/>
                    <a:gd name="T51" fmla="*/ 266 h 1259"/>
                    <a:gd name="T52" fmla="*/ 95 w 781"/>
                    <a:gd name="T53" fmla="*/ 232 h 1259"/>
                    <a:gd name="T54" fmla="*/ 95 w 781"/>
                    <a:gd name="T55" fmla="*/ 198 h 1259"/>
                    <a:gd name="T56" fmla="*/ 103 w 781"/>
                    <a:gd name="T57" fmla="*/ 171 h 1259"/>
                    <a:gd name="T58" fmla="*/ 115 w 781"/>
                    <a:gd name="T59" fmla="*/ 125 h 1259"/>
                    <a:gd name="T60" fmla="*/ 130 w 781"/>
                    <a:gd name="T61" fmla="*/ 83 h 1259"/>
                    <a:gd name="T62" fmla="*/ 137 w 781"/>
                    <a:gd name="T63" fmla="*/ 56 h 12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81" h="1259">
                      <a:moveTo>
                        <a:pt x="547" y="225"/>
                      </a:moveTo>
                      <a:lnTo>
                        <a:pt x="635" y="60"/>
                      </a:lnTo>
                      <a:lnTo>
                        <a:pt x="704" y="0"/>
                      </a:lnTo>
                      <a:lnTo>
                        <a:pt x="762" y="11"/>
                      </a:lnTo>
                      <a:lnTo>
                        <a:pt x="781" y="69"/>
                      </a:lnTo>
                      <a:lnTo>
                        <a:pt x="781" y="118"/>
                      </a:lnTo>
                      <a:lnTo>
                        <a:pt x="732" y="195"/>
                      </a:lnTo>
                      <a:lnTo>
                        <a:pt x="625" y="283"/>
                      </a:lnTo>
                      <a:lnTo>
                        <a:pt x="566" y="382"/>
                      </a:lnTo>
                      <a:lnTo>
                        <a:pt x="528" y="498"/>
                      </a:lnTo>
                      <a:lnTo>
                        <a:pt x="478" y="663"/>
                      </a:lnTo>
                      <a:lnTo>
                        <a:pt x="440" y="820"/>
                      </a:lnTo>
                      <a:lnTo>
                        <a:pt x="449" y="976"/>
                      </a:lnTo>
                      <a:lnTo>
                        <a:pt x="478" y="1054"/>
                      </a:lnTo>
                      <a:lnTo>
                        <a:pt x="478" y="1112"/>
                      </a:lnTo>
                      <a:lnTo>
                        <a:pt x="449" y="1131"/>
                      </a:lnTo>
                      <a:lnTo>
                        <a:pt x="341" y="1142"/>
                      </a:lnTo>
                      <a:lnTo>
                        <a:pt x="244" y="1181"/>
                      </a:lnTo>
                      <a:lnTo>
                        <a:pt x="126" y="1249"/>
                      </a:lnTo>
                      <a:lnTo>
                        <a:pt x="49" y="1259"/>
                      </a:lnTo>
                      <a:lnTo>
                        <a:pt x="0" y="1219"/>
                      </a:lnTo>
                      <a:lnTo>
                        <a:pt x="10" y="1191"/>
                      </a:lnTo>
                      <a:lnTo>
                        <a:pt x="126" y="1142"/>
                      </a:lnTo>
                      <a:lnTo>
                        <a:pt x="264" y="1112"/>
                      </a:lnTo>
                      <a:lnTo>
                        <a:pt x="371" y="1093"/>
                      </a:lnTo>
                      <a:lnTo>
                        <a:pt x="390" y="1064"/>
                      </a:lnTo>
                      <a:lnTo>
                        <a:pt x="380" y="927"/>
                      </a:lnTo>
                      <a:lnTo>
                        <a:pt x="380" y="790"/>
                      </a:lnTo>
                      <a:lnTo>
                        <a:pt x="410" y="683"/>
                      </a:lnTo>
                      <a:lnTo>
                        <a:pt x="459" y="498"/>
                      </a:lnTo>
                      <a:lnTo>
                        <a:pt x="517" y="332"/>
                      </a:lnTo>
                      <a:lnTo>
                        <a:pt x="547" y="225"/>
                      </a:lnTo>
                      <a:close/>
                    </a:path>
                  </a:pathLst>
                </a:custGeom>
                <a:grpFill/>
                <a:ln w="9525">
                  <a:solidFill>
                    <a:srgbClr val="000000"/>
                  </a:solidFill>
                  <a:round/>
                  <a:headEnd/>
                  <a:tailEnd/>
                </a:ln>
              </p:spPr>
              <p:txBody>
                <a:bodyPr/>
                <a:lstStyle/>
                <a:p>
                  <a:endParaRPr lang="de-AT"/>
                </a:p>
              </p:txBody>
            </p:sp>
          </p:grpSp>
        </p:grpSp>
        <p:grpSp>
          <p:nvGrpSpPr>
            <p:cNvPr id="15449" name="Group 52"/>
            <p:cNvGrpSpPr>
              <a:grpSpLocks/>
            </p:cNvGrpSpPr>
            <p:nvPr/>
          </p:nvGrpSpPr>
          <p:grpSpPr bwMode="auto">
            <a:xfrm>
              <a:off x="897" y="1360"/>
              <a:ext cx="436" cy="800"/>
              <a:chOff x="897" y="1360"/>
              <a:chExt cx="436" cy="800"/>
            </a:xfrm>
            <a:grpFill/>
          </p:grpSpPr>
          <p:sp>
            <p:nvSpPr>
              <p:cNvPr id="15450" name="Freeform 53"/>
              <p:cNvSpPr>
                <a:spLocks/>
              </p:cNvSpPr>
              <p:nvPr/>
            </p:nvSpPr>
            <p:spPr bwMode="auto">
              <a:xfrm>
                <a:off x="1031" y="1360"/>
                <a:ext cx="137" cy="180"/>
              </a:xfrm>
              <a:custGeom>
                <a:avLst/>
                <a:gdLst>
                  <a:gd name="T0" fmla="*/ 115 w 546"/>
                  <a:gd name="T1" fmla="*/ 109 h 721"/>
                  <a:gd name="T2" fmla="*/ 125 w 546"/>
                  <a:gd name="T3" fmla="*/ 71 h 721"/>
                  <a:gd name="T4" fmla="*/ 120 w 546"/>
                  <a:gd name="T5" fmla="*/ 36 h 721"/>
                  <a:gd name="T6" fmla="*/ 103 w 546"/>
                  <a:gd name="T7" fmla="*/ 7 h 721"/>
                  <a:gd name="T8" fmla="*/ 69 w 546"/>
                  <a:gd name="T9" fmla="*/ 0 h 721"/>
                  <a:gd name="T10" fmla="*/ 37 w 546"/>
                  <a:gd name="T11" fmla="*/ 14 h 721"/>
                  <a:gd name="T12" fmla="*/ 8 w 546"/>
                  <a:gd name="T13" fmla="*/ 76 h 721"/>
                  <a:gd name="T14" fmla="*/ 0 w 546"/>
                  <a:gd name="T15" fmla="*/ 131 h 721"/>
                  <a:gd name="T16" fmla="*/ 12 w 546"/>
                  <a:gd name="T17" fmla="*/ 175 h 721"/>
                  <a:gd name="T18" fmla="*/ 44 w 546"/>
                  <a:gd name="T19" fmla="*/ 180 h 721"/>
                  <a:gd name="T20" fmla="*/ 81 w 546"/>
                  <a:gd name="T21" fmla="*/ 161 h 721"/>
                  <a:gd name="T22" fmla="*/ 95 w 546"/>
                  <a:gd name="T23" fmla="*/ 136 h 721"/>
                  <a:gd name="T24" fmla="*/ 125 w 546"/>
                  <a:gd name="T25" fmla="*/ 156 h 721"/>
                  <a:gd name="T26" fmla="*/ 137 w 546"/>
                  <a:gd name="T27" fmla="*/ 151 h 721"/>
                  <a:gd name="T28" fmla="*/ 103 w 546"/>
                  <a:gd name="T29" fmla="*/ 124 h 721"/>
                  <a:gd name="T30" fmla="*/ 115 w 546"/>
                  <a:gd name="T31" fmla="*/ 109 h 7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46" h="721">
                    <a:moveTo>
                      <a:pt x="458" y="438"/>
                    </a:moveTo>
                    <a:lnTo>
                      <a:pt x="497" y="283"/>
                    </a:lnTo>
                    <a:lnTo>
                      <a:pt x="478" y="146"/>
                    </a:lnTo>
                    <a:lnTo>
                      <a:pt x="410" y="30"/>
                    </a:lnTo>
                    <a:lnTo>
                      <a:pt x="273" y="0"/>
                    </a:lnTo>
                    <a:lnTo>
                      <a:pt x="146" y="58"/>
                    </a:lnTo>
                    <a:lnTo>
                      <a:pt x="30" y="303"/>
                    </a:lnTo>
                    <a:lnTo>
                      <a:pt x="0" y="526"/>
                    </a:lnTo>
                    <a:lnTo>
                      <a:pt x="49" y="702"/>
                    </a:lnTo>
                    <a:lnTo>
                      <a:pt x="176" y="721"/>
                    </a:lnTo>
                    <a:lnTo>
                      <a:pt x="322" y="644"/>
                    </a:lnTo>
                    <a:lnTo>
                      <a:pt x="380" y="546"/>
                    </a:lnTo>
                    <a:lnTo>
                      <a:pt x="497" y="624"/>
                    </a:lnTo>
                    <a:lnTo>
                      <a:pt x="546" y="605"/>
                    </a:lnTo>
                    <a:lnTo>
                      <a:pt x="410" y="498"/>
                    </a:lnTo>
                    <a:lnTo>
                      <a:pt x="458" y="438"/>
                    </a:lnTo>
                    <a:close/>
                  </a:path>
                </a:pathLst>
              </a:custGeom>
              <a:grpFill/>
              <a:ln w="9525">
                <a:solidFill>
                  <a:srgbClr val="000000"/>
                </a:solidFill>
                <a:round/>
                <a:headEnd/>
                <a:tailEnd/>
              </a:ln>
            </p:spPr>
            <p:txBody>
              <a:bodyPr/>
              <a:lstStyle/>
              <a:p>
                <a:endParaRPr lang="de-AT"/>
              </a:p>
            </p:txBody>
          </p:sp>
          <p:sp>
            <p:nvSpPr>
              <p:cNvPr id="15451" name="Freeform 54"/>
              <p:cNvSpPr>
                <a:spLocks/>
              </p:cNvSpPr>
              <p:nvPr/>
            </p:nvSpPr>
            <p:spPr bwMode="auto">
              <a:xfrm>
                <a:off x="975" y="1545"/>
                <a:ext cx="117" cy="295"/>
              </a:xfrm>
              <a:custGeom>
                <a:avLst/>
                <a:gdLst>
                  <a:gd name="T0" fmla="*/ 110 w 469"/>
                  <a:gd name="T1" fmla="*/ 19 h 1180"/>
                  <a:gd name="T2" fmla="*/ 95 w 469"/>
                  <a:gd name="T3" fmla="*/ 3 h 1180"/>
                  <a:gd name="T4" fmla="*/ 80 w 469"/>
                  <a:gd name="T5" fmla="*/ 0 h 1180"/>
                  <a:gd name="T6" fmla="*/ 60 w 469"/>
                  <a:gd name="T7" fmla="*/ 6 h 1180"/>
                  <a:gd name="T8" fmla="*/ 45 w 469"/>
                  <a:gd name="T9" fmla="*/ 30 h 1180"/>
                  <a:gd name="T10" fmla="*/ 30 w 469"/>
                  <a:gd name="T11" fmla="*/ 72 h 1180"/>
                  <a:gd name="T12" fmla="*/ 20 w 469"/>
                  <a:gd name="T13" fmla="*/ 108 h 1180"/>
                  <a:gd name="T14" fmla="*/ 10 w 469"/>
                  <a:gd name="T15" fmla="*/ 146 h 1180"/>
                  <a:gd name="T16" fmla="*/ 2 w 469"/>
                  <a:gd name="T17" fmla="*/ 185 h 1180"/>
                  <a:gd name="T18" fmla="*/ 0 w 469"/>
                  <a:gd name="T19" fmla="*/ 221 h 1180"/>
                  <a:gd name="T20" fmla="*/ 0 w 469"/>
                  <a:gd name="T21" fmla="*/ 246 h 1180"/>
                  <a:gd name="T22" fmla="*/ 10 w 469"/>
                  <a:gd name="T23" fmla="*/ 273 h 1180"/>
                  <a:gd name="T24" fmla="*/ 25 w 469"/>
                  <a:gd name="T25" fmla="*/ 287 h 1180"/>
                  <a:gd name="T26" fmla="*/ 53 w 469"/>
                  <a:gd name="T27" fmla="*/ 295 h 1180"/>
                  <a:gd name="T28" fmla="*/ 80 w 469"/>
                  <a:gd name="T29" fmla="*/ 295 h 1180"/>
                  <a:gd name="T30" fmla="*/ 102 w 469"/>
                  <a:gd name="T31" fmla="*/ 279 h 1180"/>
                  <a:gd name="T32" fmla="*/ 115 w 469"/>
                  <a:gd name="T33" fmla="*/ 240 h 1180"/>
                  <a:gd name="T34" fmla="*/ 117 w 469"/>
                  <a:gd name="T35" fmla="*/ 193 h 1180"/>
                  <a:gd name="T36" fmla="*/ 117 w 469"/>
                  <a:gd name="T37" fmla="*/ 122 h 1180"/>
                  <a:gd name="T38" fmla="*/ 117 w 469"/>
                  <a:gd name="T39" fmla="*/ 69 h 1180"/>
                  <a:gd name="T40" fmla="*/ 115 w 469"/>
                  <a:gd name="T41" fmla="*/ 39 h 1180"/>
                  <a:gd name="T42" fmla="*/ 110 w 469"/>
                  <a:gd name="T43" fmla="*/ 19 h 1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69" h="1180">
                    <a:moveTo>
                      <a:pt x="440" y="77"/>
                    </a:moveTo>
                    <a:lnTo>
                      <a:pt x="380" y="11"/>
                    </a:lnTo>
                    <a:lnTo>
                      <a:pt x="321" y="0"/>
                    </a:lnTo>
                    <a:lnTo>
                      <a:pt x="240" y="23"/>
                    </a:lnTo>
                    <a:lnTo>
                      <a:pt x="181" y="121"/>
                    </a:lnTo>
                    <a:lnTo>
                      <a:pt x="120" y="287"/>
                    </a:lnTo>
                    <a:lnTo>
                      <a:pt x="80" y="430"/>
                    </a:lnTo>
                    <a:lnTo>
                      <a:pt x="40" y="585"/>
                    </a:lnTo>
                    <a:lnTo>
                      <a:pt x="10" y="739"/>
                    </a:lnTo>
                    <a:lnTo>
                      <a:pt x="0" y="883"/>
                    </a:lnTo>
                    <a:lnTo>
                      <a:pt x="0" y="982"/>
                    </a:lnTo>
                    <a:lnTo>
                      <a:pt x="40" y="1092"/>
                    </a:lnTo>
                    <a:lnTo>
                      <a:pt x="101" y="1148"/>
                    </a:lnTo>
                    <a:lnTo>
                      <a:pt x="211" y="1180"/>
                    </a:lnTo>
                    <a:lnTo>
                      <a:pt x="321" y="1180"/>
                    </a:lnTo>
                    <a:lnTo>
                      <a:pt x="410" y="1114"/>
                    </a:lnTo>
                    <a:lnTo>
                      <a:pt x="460" y="960"/>
                    </a:lnTo>
                    <a:lnTo>
                      <a:pt x="469" y="773"/>
                    </a:lnTo>
                    <a:lnTo>
                      <a:pt x="469" y="486"/>
                    </a:lnTo>
                    <a:lnTo>
                      <a:pt x="469" y="276"/>
                    </a:lnTo>
                    <a:lnTo>
                      <a:pt x="460" y="155"/>
                    </a:lnTo>
                    <a:lnTo>
                      <a:pt x="440" y="77"/>
                    </a:lnTo>
                    <a:close/>
                  </a:path>
                </a:pathLst>
              </a:custGeom>
              <a:grpFill/>
              <a:ln w="9525">
                <a:solidFill>
                  <a:srgbClr val="000000"/>
                </a:solidFill>
                <a:round/>
                <a:headEnd/>
                <a:tailEnd/>
              </a:ln>
            </p:spPr>
            <p:txBody>
              <a:bodyPr/>
              <a:lstStyle/>
              <a:p>
                <a:endParaRPr lang="de-AT"/>
              </a:p>
            </p:txBody>
          </p:sp>
          <p:sp>
            <p:nvSpPr>
              <p:cNvPr id="15452" name="Freeform 55"/>
              <p:cNvSpPr>
                <a:spLocks/>
              </p:cNvSpPr>
              <p:nvPr/>
            </p:nvSpPr>
            <p:spPr bwMode="auto">
              <a:xfrm>
                <a:off x="1082" y="1554"/>
                <a:ext cx="91" cy="280"/>
              </a:xfrm>
              <a:custGeom>
                <a:avLst/>
                <a:gdLst>
                  <a:gd name="T0" fmla="*/ 12 w 366"/>
                  <a:gd name="T1" fmla="*/ 0 h 1121"/>
                  <a:gd name="T2" fmla="*/ 24 w 366"/>
                  <a:gd name="T3" fmla="*/ 3 h 1121"/>
                  <a:gd name="T4" fmla="*/ 42 w 366"/>
                  <a:gd name="T5" fmla="*/ 29 h 1121"/>
                  <a:gd name="T6" fmla="*/ 61 w 366"/>
                  <a:gd name="T7" fmla="*/ 65 h 1121"/>
                  <a:gd name="T8" fmla="*/ 80 w 366"/>
                  <a:gd name="T9" fmla="*/ 102 h 1121"/>
                  <a:gd name="T10" fmla="*/ 91 w 366"/>
                  <a:gd name="T11" fmla="*/ 125 h 1121"/>
                  <a:gd name="T12" fmla="*/ 88 w 366"/>
                  <a:gd name="T13" fmla="*/ 135 h 1121"/>
                  <a:gd name="T14" fmla="*/ 80 w 366"/>
                  <a:gd name="T15" fmla="*/ 153 h 1121"/>
                  <a:gd name="T16" fmla="*/ 51 w 366"/>
                  <a:gd name="T17" fmla="*/ 175 h 1121"/>
                  <a:gd name="T18" fmla="*/ 28 w 366"/>
                  <a:gd name="T19" fmla="*/ 190 h 1121"/>
                  <a:gd name="T20" fmla="*/ 17 w 366"/>
                  <a:gd name="T21" fmla="*/ 204 h 1121"/>
                  <a:gd name="T22" fmla="*/ 21 w 366"/>
                  <a:gd name="T23" fmla="*/ 216 h 1121"/>
                  <a:gd name="T24" fmla="*/ 27 w 366"/>
                  <a:gd name="T25" fmla="*/ 236 h 1121"/>
                  <a:gd name="T26" fmla="*/ 43 w 366"/>
                  <a:gd name="T27" fmla="*/ 251 h 1121"/>
                  <a:gd name="T28" fmla="*/ 53 w 366"/>
                  <a:gd name="T29" fmla="*/ 257 h 1121"/>
                  <a:gd name="T30" fmla="*/ 52 w 366"/>
                  <a:gd name="T31" fmla="*/ 266 h 1121"/>
                  <a:gd name="T32" fmla="*/ 46 w 366"/>
                  <a:gd name="T33" fmla="*/ 280 h 1121"/>
                  <a:gd name="T34" fmla="*/ 29 w 366"/>
                  <a:gd name="T35" fmla="*/ 265 h 1121"/>
                  <a:gd name="T36" fmla="*/ 15 w 366"/>
                  <a:gd name="T37" fmla="*/ 242 h 1121"/>
                  <a:gd name="T38" fmla="*/ 10 w 366"/>
                  <a:gd name="T39" fmla="*/ 218 h 1121"/>
                  <a:gd name="T40" fmla="*/ 12 w 366"/>
                  <a:gd name="T41" fmla="*/ 198 h 1121"/>
                  <a:gd name="T42" fmla="*/ 16 w 366"/>
                  <a:gd name="T43" fmla="*/ 189 h 1121"/>
                  <a:gd name="T44" fmla="*/ 33 w 366"/>
                  <a:gd name="T45" fmla="*/ 175 h 1121"/>
                  <a:gd name="T46" fmla="*/ 48 w 366"/>
                  <a:gd name="T47" fmla="*/ 164 h 1121"/>
                  <a:gd name="T48" fmla="*/ 62 w 366"/>
                  <a:gd name="T49" fmla="*/ 149 h 1121"/>
                  <a:gd name="T50" fmla="*/ 72 w 366"/>
                  <a:gd name="T51" fmla="*/ 137 h 1121"/>
                  <a:gd name="T52" fmla="*/ 68 w 366"/>
                  <a:gd name="T53" fmla="*/ 127 h 1121"/>
                  <a:gd name="T54" fmla="*/ 59 w 366"/>
                  <a:gd name="T55" fmla="*/ 103 h 1121"/>
                  <a:gd name="T56" fmla="*/ 46 w 366"/>
                  <a:gd name="T57" fmla="*/ 84 h 1121"/>
                  <a:gd name="T58" fmla="*/ 32 w 366"/>
                  <a:gd name="T59" fmla="*/ 62 h 1121"/>
                  <a:gd name="T60" fmla="*/ 15 w 366"/>
                  <a:gd name="T61" fmla="*/ 42 h 1121"/>
                  <a:gd name="T62" fmla="*/ 0 w 366"/>
                  <a:gd name="T63" fmla="*/ 26 h 1121"/>
                  <a:gd name="T64" fmla="*/ 12 w 366"/>
                  <a:gd name="T65" fmla="*/ 0 h 1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6" h="1121">
                    <a:moveTo>
                      <a:pt x="49" y="0"/>
                    </a:moveTo>
                    <a:lnTo>
                      <a:pt x="98" y="14"/>
                    </a:lnTo>
                    <a:lnTo>
                      <a:pt x="167" y="116"/>
                    </a:lnTo>
                    <a:lnTo>
                      <a:pt x="244" y="262"/>
                    </a:lnTo>
                    <a:lnTo>
                      <a:pt x="322" y="408"/>
                    </a:lnTo>
                    <a:lnTo>
                      <a:pt x="366" y="501"/>
                    </a:lnTo>
                    <a:lnTo>
                      <a:pt x="352" y="540"/>
                    </a:lnTo>
                    <a:lnTo>
                      <a:pt x="322" y="613"/>
                    </a:lnTo>
                    <a:lnTo>
                      <a:pt x="206" y="701"/>
                    </a:lnTo>
                    <a:lnTo>
                      <a:pt x="113" y="760"/>
                    </a:lnTo>
                    <a:lnTo>
                      <a:pt x="69" y="818"/>
                    </a:lnTo>
                    <a:lnTo>
                      <a:pt x="84" y="866"/>
                    </a:lnTo>
                    <a:lnTo>
                      <a:pt x="107" y="945"/>
                    </a:lnTo>
                    <a:lnTo>
                      <a:pt x="171" y="1003"/>
                    </a:lnTo>
                    <a:lnTo>
                      <a:pt x="215" y="1028"/>
                    </a:lnTo>
                    <a:lnTo>
                      <a:pt x="211" y="1066"/>
                    </a:lnTo>
                    <a:lnTo>
                      <a:pt x="186" y="1121"/>
                    </a:lnTo>
                    <a:lnTo>
                      <a:pt x="118" y="1061"/>
                    </a:lnTo>
                    <a:lnTo>
                      <a:pt x="59" y="969"/>
                    </a:lnTo>
                    <a:lnTo>
                      <a:pt x="40" y="871"/>
                    </a:lnTo>
                    <a:lnTo>
                      <a:pt x="49" y="794"/>
                    </a:lnTo>
                    <a:lnTo>
                      <a:pt x="63" y="755"/>
                    </a:lnTo>
                    <a:lnTo>
                      <a:pt x="132" y="701"/>
                    </a:lnTo>
                    <a:lnTo>
                      <a:pt x="195" y="657"/>
                    </a:lnTo>
                    <a:lnTo>
                      <a:pt x="250" y="598"/>
                    </a:lnTo>
                    <a:lnTo>
                      <a:pt x="288" y="549"/>
                    </a:lnTo>
                    <a:lnTo>
                      <a:pt x="274" y="507"/>
                    </a:lnTo>
                    <a:lnTo>
                      <a:pt x="239" y="413"/>
                    </a:lnTo>
                    <a:lnTo>
                      <a:pt x="186" y="336"/>
                    </a:lnTo>
                    <a:lnTo>
                      <a:pt x="127" y="248"/>
                    </a:lnTo>
                    <a:lnTo>
                      <a:pt x="59" y="169"/>
                    </a:lnTo>
                    <a:lnTo>
                      <a:pt x="0" y="106"/>
                    </a:lnTo>
                    <a:lnTo>
                      <a:pt x="49" y="0"/>
                    </a:lnTo>
                    <a:close/>
                  </a:path>
                </a:pathLst>
              </a:custGeom>
              <a:grpFill/>
              <a:ln w="9525">
                <a:solidFill>
                  <a:srgbClr val="000000"/>
                </a:solidFill>
                <a:round/>
                <a:headEnd/>
                <a:tailEnd/>
              </a:ln>
            </p:spPr>
            <p:txBody>
              <a:bodyPr/>
              <a:lstStyle/>
              <a:p>
                <a:endParaRPr lang="de-AT"/>
              </a:p>
            </p:txBody>
          </p:sp>
          <p:sp>
            <p:nvSpPr>
              <p:cNvPr id="15453" name="Freeform 56"/>
              <p:cNvSpPr>
                <a:spLocks/>
              </p:cNvSpPr>
              <p:nvPr/>
            </p:nvSpPr>
            <p:spPr bwMode="auto">
              <a:xfrm>
                <a:off x="897" y="1809"/>
                <a:ext cx="120" cy="351"/>
              </a:xfrm>
              <a:custGeom>
                <a:avLst/>
                <a:gdLst>
                  <a:gd name="T0" fmla="*/ 116 w 479"/>
                  <a:gd name="T1" fmla="*/ 26 h 1404"/>
                  <a:gd name="T2" fmla="*/ 111 w 479"/>
                  <a:gd name="T3" fmla="*/ 5 h 1404"/>
                  <a:gd name="T4" fmla="*/ 90 w 479"/>
                  <a:gd name="T5" fmla="*/ 0 h 1404"/>
                  <a:gd name="T6" fmla="*/ 81 w 479"/>
                  <a:gd name="T7" fmla="*/ 7 h 1404"/>
                  <a:gd name="T8" fmla="*/ 67 w 479"/>
                  <a:gd name="T9" fmla="*/ 45 h 1404"/>
                  <a:gd name="T10" fmla="*/ 61 w 479"/>
                  <a:gd name="T11" fmla="*/ 106 h 1404"/>
                  <a:gd name="T12" fmla="*/ 66 w 479"/>
                  <a:gd name="T13" fmla="*/ 182 h 1404"/>
                  <a:gd name="T14" fmla="*/ 83 w 479"/>
                  <a:gd name="T15" fmla="*/ 258 h 1404"/>
                  <a:gd name="T16" fmla="*/ 95 w 479"/>
                  <a:gd name="T17" fmla="*/ 294 h 1404"/>
                  <a:gd name="T18" fmla="*/ 90 w 479"/>
                  <a:gd name="T19" fmla="*/ 300 h 1404"/>
                  <a:gd name="T20" fmla="*/ 76 w 479"/>
                  <a:gd name="T21" fmla="*/ 302 h 1404"/>
                  <a:gd name="T22" fmla="*/ 34 w 479"/>
                  <a:gd name="T23" fmla="*/ 305 h 1404"/>
                  <a:gd name="T24" fmla="*/ 5 w 479"/>
                  <a:gd name="T25" fmla="*/ 316 h 1404"/>
                  <a:gd name="T26" fmla="*/ 0 w 479"/>
                  <a:gd name="T27" fmla="*/ 324 h 1404"/>
                  <a:gd name="T28" fmla="*/ 3 w 479"/>
                  <a:gd name="T29" fmla="*/ 338 h 1404"/>
                  <a:gd name="T30" fmla="*/ 27 w 479"/>
                  <a:gd name="T31" fmla="*/ 351 h 1404"/>
                  <a:gd name="T32" fmla="*/ 35 w 479"/>
                  <a:gd name="T33" fmla="*/ 343 h 1404"/>
                  <a:gd name="T34" fmla="*/ 39 w 479"/>
                  <a:gd name="T35" fmla="*/ 330 h 1404"/>
                  <a:gd name="T36" fmla="*/ 64 w 479"/>
                  <a:gd name="T37" fmla="*/ 322 h 1404"/>
                  <a:gd name="T38" fmla="*/ 89 w 479"/>
                  <a:gd name="T39" fmla="*/ 317 h 1404"/>
                  <a:gd name="T40" fmla="*/ 109 w 479"/>
                  <a:gd name="T41" fmla="*/ 319 h 1404"/>
                  <a:gd name="T42" fmla="*/ 120 w 479"/>
                  <a:gd name="T43" fmla="*/ 315 h 1404"/>
                  <a:gd name="T44" fmla="*/ 120 w 479"/>
                  <a:gd name="T45" fmla="*/ 307 h 1404"/>
                  <a:gd name="T46" fmla="*/ 106 w 479"/>
                  <a:gd name="T47" fmla="*/ 277 h 1404"/>
                  <a:gd name="T48" fmla="*/ 93 w 479"/>
                  <a:gd name="T49" fmla="*/ 235 h 1404"/>
                  <a:gd name="T50" fmla="*/ 81 w 479"/>
                  <a:gd name="T51" fmla="*/ 190 h 1404"/>
                  <a:gd name="T52" fmla="*/ 82 w 479"/>
                  <a:gd name="T53" fmla="*/ 154 h 1404"/>
                  <a:gd name="T54" fmla="*/ 86 w 479"/>
                  <a:gd name="T55" fmla="*/ 109 h 1404"/>
                  <a:gd name="T56" fmla="*/ 95 w 479"/>
                  <a:gd name="T57" fmla="*/ 73 h 1404"/>
                  <a:gd name="T58" fmla="*/ 105 w 479"/>
                  <a:gd name="T59" fmla="*/ 41 h 1404"/>
                  <a:gd name="T60" fmla="*/ 116 w 479"/>
                  <a:gd name="T61" fmla="*/ 26 h 14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79" h="1404">
                    <a:moveTo>
                      <a:pt x="465" y="102"/>
                    </a:moveTo>
                    <a:lnTo>
                      <a:pt x="445" y="19"/>
                    </a:lnTo>
                    <a:lnTo>
                      <a:pt x="361" y="0"/>
                    </a:lnTo>
                    <a:lnTo>
                      <a:pt x="322" y="29"/>
                    </a:lnTo>
                    <a:lnTo>
                      <a:pt x="269" y="181"/>
                    </a:lnTo>
                    <a:lnTo>
                      <a:pt x="245" y="424"/>
                    </a:lnTo>
                    <a:lnTo>
                      <a:pt x="264" y="726"/>
                    </a:lnTo>
                    <a:lnTo>
                      <a:pt x="333" y="1033"/>
                    </a:lnTo>
                    <a:lnTo>
                      <a:pt x="380" y="1175"/>
                    </a:lnTo>
                    <a:lnTo>
                      <a:pt x="361" y="1199"/>
                    </a:lnTo>
                    <a:lnTo>
                      <a:pt x="303" y="1208"/>
                    </a:lnTo>
                    <a:lnTo>
                      <a:pt x="137" y="1219"/>
                    </a:lnTo>
                    <a:lnTo>
                      <a:pt x="19" y="1263"/>
                    </a:lnTo>
                    <a:lnTo>
                      <a:pt x="0" y="1296"/>
                    </a:lnTo>
                    <a:lnTo>
                      <a:pt x="10" y="1351"/>
                    </a:lnTo>
                    <a:lnTo>
                      <a:pt x="107" y="1404"/>
                    </a:lnTo>
                    <a:lnTo>
                      <a:pt x="141" y="1370"/>
                    </a:lnTo>
                    <a:lnTo>
                      <a:pt x="157" y="1321"/>
                    </a:lnTo>
                    <a:lnTo>
                      <a:pt x="254" y="1287"/>
                    </a:lnTo>
                    <a:lnTo>
                      <a:pt x="357" y="1267"/>
                    </a:lnTo>
                    <a:lnTo>
                      <a:pt x="435" y="1277"/>
                    </a:lnTo>
                    <a:lnTo>
                      <a:pt x="479" y="1258"/>
                    </a:lnTo>
                    <a:lnTo>
                      <a:pt x="479" y="1228"/>
                    </a:lnTo>
                    <a:lnTo>
                      <a:pt x="424" y="1106"/>
                    </a:lnTo>
                    <a:lnTo>
                      <a:pt x="371" y="941"/>
                    </a:lnTo>
                    <a:lnTo>
                      <a:pt x="322" y="760"/>
                    </a:lnTo>
                    <a:lnTo>
                      <a:pt x="327" y="614"/>
                    </a:lnTo>
                    <a:lnTo>
                      <a:pt x="342" y="434"/>
                    </a:lnTo>
                    <a:lnTo>
                      <a:pt x="380" y="292"/>
                    </a:lnTo>
                    <a:lnTo>
                      <a:pt x="421" y="165"/>
                    </a:lnTo>
                    <a:lnTo>
                      <a:pt x="465" y="102"/>
                    </a:lnTo>
                    <a:close/>
                  </a:path>
                </a:pathLst>
              </a:custGeom>
              <a:grpFill/>
              <a:ln w="9525">
                <a:solidFill>
                  <a:srgbClr val="000000"/>
                </a:solidFill>
                <a:round/>
                <a:headEnd/>
                <a:tailEnd/>
              </a:ln>
            </p:spPr>
            <p:txBody>
              <a:bodyPr/>
              <a:lstStyle/>
              <a:p>
                <a:endParaRPr lang="de-AT"/>
              </a:p>
            </p:txBody>
          </p:sp>
          <p:sp>
            <p:nvSpPr>
              <p:cNvPr id="15454" name="Freeform 57"/>
              <p:cNvSpPr>
                <a:spLocks/>
              </p:cNvSpPr>
              <p:nvPr/>
            </p:nvSpPr>
            <p:spPr bwMode="auto">
              <a:xfrm>
                <a:off x="1036" y="1813"/>
                <a:ext cx="133" cy="342"/>
              </a:xfrm>
              <a:custGeom>
                <a:avLst/>
                <a:gdLst>
                  <a:gd name="T0" fmla="*/ 52 w 532"/>
                  <a:gd name="T1" fmla="*/ 63 h 1371"/>
                  <a:gd name="T2" fmla="*/ 38 w 532"/>
                  <a:gd name="T3" fmla="*/ 18 h 1371"/>
                  <a:gd name="T4" fmla="*/ 25 w 532"/>
                  <a:gd name="T5" fmla="*/ 1 h 1371"/>
                  <a:gd name="T6" fmla="*/ 10 w 532"/>
                  <a:gd name="T7" fmla="*/ 0 h 1371"/>
                  <a:gd name="T8" fmla="*/ 3 w 532"/>
                  <a:gd name="T9" fmla="*/ 13 h 1371"/>
                  <a:gd name="T10" fmla="*/ 0 w 532"/>
                  <a:gd name="T11" fmla="*/ 26 h 1371"/>
                  <a:gd name="T12" fmla="*/ 8 w 532"/>
                  <a:gd name="T13" fmla="*/ 46 h 1371"/>
                  <a:gd name="T14" fmla="*/ 30 w 532"/>
                  <a:gd name="T15" fmla="*/ 74 h 1371"/>
                  <a:gd name="T16" fmla="*/ 38 w 532"/>
                  <a:gd name="T17" fmla="*/ 101 h 1371"/>
                  <a:gd name="T18" fmla="*/ 42 w 532"/>
                  <a:gd name="T19" fmla="*/ 131 h 1371"/>
                  <a:gd name="T20" fmla="*/ 45 w 532"/>
                  <a:gd name="T21" fmla="*/ 174 h 1371"/>
                  <a:gd name="T22" fmla="*/ 47 w 532"/>
                  <a:gd name="T23" fmla="*/ 214 h 1371"/>
                  <a:gd name="T24" fmla="*/ 37 w 532"/>
                  <a:gd name="T25" fmla="*/ 252 h 1371"/>
                  <a:gd name="T26" fmla="*/ 25 w 532"/>
                  <a:gd name="T27" fmla="*/ 269 h 1371"/>
                  <a:gd name="T28" fmla="*/ 22 w 532"/>
                  <a:gd name="T29" fmla="*/ 284 h 1371"/>
                  <a:gd name="T30" fmla="*/ 28 w 532"/>
                  <a:gd name="T31" fmla="*/ 290 h 1371"/>
                  <a:gd name="T32" fmla="*/ 54 w 532"/>
                  <a:gd name="T33" fmla="*/ 298 h 1371"/>
                  <a:gd name="T34" fmla="*/ 76 w 532"/>
                  <a:gd name="T35" fmla="*/ 313 h 1371"/>
                  <a:gd name="T36" fmla="*/ 100 w 532"/>
                  <a:gd name="T37" fmla="*/ 335 h 1371"/>
                  <a:gd name="T38" fmla="*/ 120 w 532"/>
                  <a:gd name="T39" fmla="*/ 342 h 1371"/>
                  <a:gd name="T40" fmla="*/ 133 w 532"/>
                  <a:gd name="T41" fmla="*/ 335 h 1371"/>
                  <a:gd name="T42" fmla="*/ 132 w 532"/>
                  <a:gd name="T43" fmla="*/ 328 h 1371"/>
                  <a:gd name="T44" fmla="*/ 106 w 532"/>
                  <a:gd name="T45" fmla="*/ 309 h 1371"/>
                  <a:gd name="T46" fmla="*/ 74 w 532"/>
                  <a:gd name="T47" fmla="*/ 295 h 1371"/>
                  <a:gd name="T48" fmla="*/ 49 w 532"/>
                  <a:gd name="T49" fmla="*/ 285 h 1371"/>
                  <a:gd name="T50" fmla="*/ 45 w 532"/>
                  <a:gd name="T51" fmla="*/ 276 h 1371"/>
                  <a:gd name="T52" fmla="*/ 55 w 532"/>
                  <a:gd name="T53" fmla="*/ 243 h 1371"/>
                  <a:gd name="T54" fmla="*/ 63 w 532"/>
                  <a:gd name="T55" fmla="*/ 210 h 1371"/>
                  <a:gd name="T56" fmla="*/ 61 w 532"/>
                  <a:gd name="T57" fmla="*/ 183 h 1371"/>
                  <a:gd name="T58" fmla="*/ 59 w 532"/>
                  <a:gd name="T59" fmla="*/ 135 h 1371"/>
                  <a:gd name="T60" fmla="*/ 53 w 532"/>
                  <a:gd name="T61" fmla="*/ 91 h 1371"/>
                  <a:gd name="T62" fmla="*/ 52 w 532"/>
                  <a:gd name="T63" fmla="*/ 63 h 1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32" h="1371">
                    <a:moveTo>
                      <a:pt x="206" y="254"/>
                    </a:moveTo>
                    <a:lnTo>
                      <a:pt x="151" y="73"/>
                    </a:lnTo>
                    <a:lnTo>
                      <a:pt x="98" y="6"/>
                    </a:lnTo>
                    <a:lnTo>
                      <a:pt x="40" y="0"/>
                    </a:lnTo>
                    <a:lnTo>
                      <a:pt x="10" y="53"/>
                    </a:lnTo>
                    <a:lnTo>
                      <a:pt x="0" y="103"/>
                    </a:lnTo>
                    <a:lnTo>
                      <a:pt x="30" y="185"/>
                    </a:lnTo>
                    <a:lnTo>
                      <a:pt x="118" y="298"/>
                    </a:lnTo>
                    <a:lnTo>
                      <a:pt x="151" y="405"/>
                    </a:lnTo>
                    <a:lnTo>
                      <a:pt x="167" y="527"/>
                    </a:lnTo>
                    <a:lnTo>
                      <a:pt x="181" y="697"/>
                    </a:lnTo>
                    <a:lnTo>
                      <a:pt x="186" y="859"/>
                    </a:lnTo>
                    <a:lnTo>
                      <a:pt x="147" y="1010"/>
                    </a:lnTo>
                    <a:lnTo>
                      <a:pt x="98" y="1079"/>
                    </a:lnTo>
                    <a:lnTo>
                      <a:pt x="88" y="1137"/>
                    </a:lnTo>
                    <a:lnTo>
                      <a:pt x="112" y="1161"/>
                    </a:lnTo>
                    <a:lnTo>
                      <a:pt x="215" y="1195"/>
                    </a:lnTo>
                    <a:lnTo>
                      <a:pt x="303" y="1253"/>
                    </a:lnTo>
                    <a:lnTo>
                      <a:pt x="401" y="1341"/>
                    </a:lnTo>
                    <a:lnTo>
                      <a:pt x="479" y="1371"/>
                    </a:lnTo>
                    <a:lnTo>
                      <a:pt x="532" y="1341"/>
                    </a:lnTo>
                    <a:lnTo>
                      <a:pt x="528" y="1313"/>
                    </a:lnTo>
                    <a:lnTo>
                      <a:pt x="424" y="1239"/>
                    </a:lnTo>
                    <a:lnTo>
                      <a:pt x="297" y="1181"/>
                    </a:lnTo>
                    <a:lnTo>
                      <a:pt x="195" y="1142"/>
                    </a:lnTo>
                    <a:lnTo>
                      <a:pt x="181" y="1107"/>
                    </a:lnTo>
                    <a:lnTo>
                      <a:pt x="220" y="975"/>
                    </a:lnTo>
                    <a:lnTo>
                      <a:pt x="250" y="843"/>
                    </a:lnTo>
                    <a:lnTo>
                      <a:pt x="244" y="732"/>
                    </a:lnTo>
                    <a:lnTo>
                      <a:pt x="234" y="542"/>
                    </a:lnTo>
                    <a:lnTo>
                      <a:pt x="211" y="366"/>
                    </a:lnTo>
                    <a:lnTo>
                      <a:pt x="206" y="254"/>
                    </a:lnTo>
                    <a:close/>
                  </a:path>
                </a:pathLst>
              </a:custGeom>
              <a:grpFill/>
              <a:ln w="9525">
                <a:solidFill>
                  <a:srgbClr val="000000"/>
                </a:solidFill>
                <a:round/>
                <a:headEnd/>
                <a:tailEnd/>
              </a:ln>
            </p:spPr>
            <p:txBody>
              <a:bodyPr/>
              <a:lstStyle/>
              <a:p>
                <a:endParaRPr lang="de-AT"/>
              </a:p>
            </p:txBody>
          </p:sp>
          <p:sp>
            <p:nvSpPr>
              <p:cNvPr id="15455" name="Freeform 58"/>
              <p:cNvSpPr>
                <a:spLocks/>
              </p:cNvSpPr>
              <p:nvPr/>
            </p:nvSpPr>
            <p:spPr bwMode="auto">
              <a:xfrm>
                <a:off x="1009" y="1551"/>
                <a:ext cx="324" cy="212"/>
              </a:xfrm>
              <a:custGeom>
                <a:avLst/>
                <a:gdLst>
                  <a:gd name="T0" fmla="*/ 57 w 1298"/>
                  <a:gd name="T1" fmla="*/ 34 h 849"/>
                  <a:gd name="T2" fmla="*/ 35 w 1298"/>
                  <a:gd name="T3" fmla="*/ 10 h 849"/>
                  <a:gd name="T4" fmla="*/ 17 w 1298"/>
                  <a:gd name="T5" fmla="*/ 0 h 849"/>
                  <a:gd name="T6" fmla="*/ 5 w 1298"/>
                  <a:gd name="T7" fmla="*/ 1 h 849"/>
                  <a:gd name="T8" fmla="*/ 0 w 1298"/>
                  <a:gd name="T9" fmla="*/ 19 h 849"/>
                  <a:gd name="T10" fmla="*/ 10 w 1298"/>
                  <a:gd name="T11" fmla="*/ 41 h 849"/>
                  <a:gd name="T12" fmla="*/ 39 w 1298"/>
                  <a:gd name="T13" fmla="*/ 60 h 849"/>
                  <a:gd name="T14" fmla="*/ 91 w 1298"/>
                  <a:gd name="T15" fmla="*/ 90 h 849"/>
                  <a:gd name="T16" fmla="*/ 148 w 1298"/>
                  <a:gd name="T17" fmla="*/ 134 h 849"/>
                  <a:gd name="T18" fmla="*/ 203 w 1298"/>
                  <a:gd name="T19" fmla="*/ 158 h 849"/>
                  <a:gd name="T20" fmla="*/ 238 w 1298"/>
                  <a:gd name="T21" fmla="*/ 177 h 849"/>
                  <a:gd name="T22" fmla="*/ 262 w 1298"/>
                  <a:gd name="T23" fmla="*/ 202 h 849"/>
                  <a:gd name="T24" fmla="*/ 280 w 1298"/>
                  <a:gd name="T25" fmla="*/ 212 h 849"/>
                  <a:gd name="T26" fmla="*/ 313 w 1298"/>
                  <a:gd name="T27" fmla="*/ 208 h 849"/>
                  <a:gd name="T28" fmla="*/ 320 w 1298"/>
                  <a:gd name="T29" fmla="*/ 185 h 849"/>
                  <a:gd name="T30" fmla="*/ 324 w 1298"/>
                  <a:gd name="T31" fmla="*/ 156 h 849"/>
                  <a:gd name="T32" fmla="*/ 298 w 1298"/>
                  <a:gd name="T33" fmla="*/ 152 h 849"/>
                  <a:gd name="T34" fmla="*/ 274 w 1298"/>
                  <a:gd name="T35" fmla="*/ 167 h 849"/>
                  <a:gd name="T36" fmla="*/ 250 w 1298"/>
                  <a:gd name="T37" fmla="*/ 163 h 849"/>
                  <a:gd name="T38" fmla="*/ 202 w 1298"/>
                  <a:gd name="T39" fmla="*/ 146 h 849"/>
                  <a:gd name="T40" fmla="*/ 160 w 1298"/>
                  <a:gd name="T41" fmla="*/ 116 h 849"/>
                  <a:gd name="T42" fmla="*/ 131 w 1298"/>
                  <a:gd name="T43" fmla="*/ 100 h 849"/>
                  <a:gd name="T44" fmla="*/ 87 w 1298"/>
                  <a:gd name="T45" fmla="*/ 72 h 849"/>
                  <a:gd name="T46" fmla="*/ 64 w 1298"/>
                  <a:gd name="T47" fmla="*/ 45 h 849"/>
                  <a:gd name="T48" fmla="*/ 57 w 1298"/>
                  <a:gd name="T49" fmla="*/ 34 h 8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98" h="849">
                    <a:moveTo>
                      <a:pt x="230" y="137"/>
                    </a:moveTo>
                    <a:lnTo>
                      <a:pt x="142" y="39"/>
                    </a:lnTo>
                    <a:lnTo>
                      <a:pt x="68" y="0"/>
                    </a:lnTo>
                    <a:lnTo>
                      <a:pt x="20" y="6"/>
                    </a:lnTo>
                    <a:lnTo>
                      <a:pt x="0" y="78"/>
                    </a:lnTo>
                    <a:lnTo>
                      <a:pt x="40" y="166"/>
                    </a:lnTo>
                    <a:lnTo>
                      <a:pt x="156" y="240"/>
                    </a:lnTo>
                    <a:lnTo>
                      <a:pt x="366" y="361"/>
                    </a:lnTo>
                    <a:lnTo>
                      <a:pt x="591" y="537"/>
                    </a:lnTo>
                    <a:lnTo>
                      <a:pt x="815" y="634"/>
                    </a:lnTo>
                    <a:lnTo>
                      <a:pt x="952" y="708"/>
                    </a:lnTo>
                    <a:lnTo>
                      <a:pt x="1049" y="810"/>
                    </a:lnTo>
                    <a:lnTo>
                      <a:pt x="1123" y="849"/>
                    </a:lnTo>
                    <a:lnTo>
                      <a:pt x="1255" y="834"/>
                    </a:lnTo>
                    <a:lnTo>
                      <a:pt x="1283" y="741"/>
                    </a:lnTo>
                    <a:lnTo>
                      <a:pt x="1298" y="625"/>
                    </a:lnTo>
                    <a:lnTo>
                      <a:pt x="1192" y="609"/>
                    </a:lnTo>
                    <a:lnTo>
                      <a:pt x="1098" y="669"/>
                    </a:lnTo>
                    <a:lnTo>
                      <a:pt x="1000" y="653"/>
                    </a:lnTo>
                    <a:lnTo>
                      <a:pt x="810" y="585"/>
                    </a:lnTo>
                    <a:lnTo>
                      <a:pt x="639" y="463"/>
                    </a:lnTo>
                    <a:lnTo>
                      <a:pt x="523" y="400"/>
                    </a:lnTo>
                    <a:lnTo>
                      <a:pt x="347" y="287"/>
                    </a:lnTo>
                    <a:lnTo>
                      <a:pt x="255" y="180"/>
                    </a:lnTo>
                    <a:lnTo>
                      <a:pt x="230" y="137"/>
                    </a:lnTo>
                    <a:close/>
                  </a:path>
                </a:pathLst>
              </a:custGeom>
              <a:grpFill/>
              <a:ln w="9525">
                <a:solidFill>
                  <a:srgbClr val="000000"/>
                </a:solidFill>
                <a:round/>
                <a:headEnd/>
                <a:tailEnd/>
              </a:ln>
            </p:spPr>
            <p:txBody>
              <a:bodyPr/>
              <a:lstStyle/>
              <a:p>
                <a:endParaRPr lang="de-AT"/>
              </a:p>
            </p:txBody>
          </p:sp>
        </p:grpSp>
      </p:grpSp>
      <p:sp>
        <p:nvSpPr>
          <p:cNvPr id="15384" name="Oval 59"/>
          <p:cNvSpPr>
            <a:spLocks noChangeArrowheads="1"/>
          </p:cNvSpPr>
          <p:nvPr/>
        </p:nvSpPr>
        <p:spPr bwMode="auto">
          <a:xfrm>
            <a:off x="3686175" y="3793535"/>
            <a:ext cx="1611312" cy="982663"/>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solidFill>
                <a:schemeClr val="bg1"/>
              </a:solidFill>
              <a:latin typeface="+mn-lt"/>
            </a:endParaRPr>
          </a:p>
        </p:txBody>
      </p:sp>
      <p:sp>
        <p:nvSpPr>
          <p:cNvPr id="15385" name="Rectangle 60"/>
          <p:cNvSpPr>
            <a:spLocks noChangeArrowheads="1"/>
          </p:cNvSpPr>
          <p:nvPr/>
        </p:nvSpPr>
        <p:spPr bwMode="auto">
          <a:xfrm>
            <a:off x="3998912" y="3757023"/>
            <a:ext cx="1023938" cy="366712"/>
          </a:xfrm>
          <a:prstGeom prst="rect">
            <a:avLst/>
          </a:prstGeom>
          <a:solidFill>
            <a:srgbClr val="F2F2ED"/>
          </a:solidFill>
          <a:ln>
            <a:noFill/>
          </a:ln>
          <a:effec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dirty="0">
                <a:solidFill>
                  <a:schemeClr val="tx2"/>
                </a:solidFill>
                <a:latin typeface="+mn-lt"/>
              </a:rPr>
              <a:t>Projekt</a:t>
            </a:r>
          </a:p>
        </p:txBody>
      </p:sp>
      <p:sp>
        <p:nvSpPr>
          <p:cNvPr id="15386" name="AutoShape 61"/>
          <p:cNvSpPr>
            <a:spLocks noChangeArrowheads="1"/>
          </p:cNvSpPr>
          <p:nvPr/>
        </p:nvSpPr>
        <p:spPr bwMode="auto">
          <a:xfrm>
            <a:off x="3686175" y="4099923"/>
            <a:ext cx="350837" cy="307975"/>
          </a:xfrm>
          <a:prstGeom prst="homePlate">
            <a:avLst>
              <a:gd name="adj" fmla="val 41295"/>
            </a:avLst>
          </a:prstGeom>
          <a:solidFill>
            <a:srgbClr val="F2F2ED"/>
          </a:solidFill>
          <a:ln w="9525" algn="ctr">
            <a:solidFill>
              <a:schemeClr val="tx1"/>
            </a:solidFill>
            <a:miter lim="800000"/>
            <a:headEnd type="none" w="sm" len="sm"/>
            <a:tailEnd type="none" w="sm" len="sm"/>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sz="1000">
              <a:solidFill>
                <a:schemeClr val="bg1"/>
              </a:solidFill>
              <a:latin typeface="+mn-lt"/>
            </a:endParaRPr>
          </a:p>
        </p:txBody>
      </p:sp>
      <p:sp>
        <p:nvSpPr>
          <p:cNvPr id="15387" name="AutoShape 62"/>
          <p:cNvSpPr>
            <a:spLocks noChangeArrowheads="1"/>
          </p:cNvSpPr>
          <p:nvPr/>
        </p:nvSpPr>
        <p:spPr bwMode="auto">
          <a:xfrm>
            <a:off x="3967162" y="4099923"/>
            <a:ext cx="349250" cy="307975"/>
          </a:xfrm>
          <a:prstGeom prst="chevron">
            <a:avLst>
              <a:gd name="adj" fmla="val 38110"/>
            </a:avLst>
          </a:prstGeom>
          <a:solidFill>
            <a:srgbClr val="F2F2ED"/>
          </a:solidFill>
          <a:ln w="9525" algn="ctr">
            <a:solidFill>
              <a:schemeClr val="tx1"/>
            </a:solidFill>
            <a:miter lim="800000"/>
            <a:headEnd type="none" w="sm" len="sm"/>
            <a:tailEnd type="none" w="sm" len="sm"/>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a:solidFill>
                  <a:schemeClr val="bg1"/>
                </a:solidFill>
                <a:latin typeface="+mn-lt"/>
              </a:rPr>
              <a:t> </a:t>
            </a:r>
          </a:p>
        </p:txBody>
      </p:sp>
      <p:sp>
        <p:nvSpPr>
          <p:cNvPr id="15388" name="AutoShape 63"/>
          <p:cNvSpPr>
            <a:spLocks noChangeArrowheads="1"/>
          </p:cNvSpPr>
          <p:nvPr/>
        </p:nvSpPr>
        <p:spPr bwMode="auto">
          <a:xfrm>
            <a:off x="4246562" y="4099923"/>
            <a:ext cx="350838" cy="307975"/>
          </a:xfrm>
          <a:prstGeom prst="chevron">
            <a:avLst>
              <a:gd name="adj" fmla="val 38284"/>
            </a:avLst>
          </a:prstGeom>
          <a:solidFill>
            <a:srgbClr val="F2F2ED"/>
          </a:solidFill>
          <a:ln w="9525" algn="ctr">
            <a:solidFill>
              <a:schemeClr val="tx1"/>
            </a:solidFill>
            <a:miter lim="800000"/>
            <a:headEnd type="none" w="sm" len="sm"/>
            <a:tailEnd type="none" w="sm" len="sm"/>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a:solidFill>
                  <a:schemeClr val="bg1"/>
                </a:solidFill>
                <a:latin typeface="+mn-lt"/>
              </a:rPr>
              <a:t> </a:t>
            </a:r>
          </a:p>
        </p:txBody>
      </p:sp>
      <p:sp>
        <p:nvSpPr>
          <p:cNvPr id="15389" name="AutoShape 64"/>
          <p:cNvSpPr>
            <a:spLocks noChangeArrowheads="1"/>
          </p:cNvSpPr>
          <p:nvPr/>
        </p:nvSpPr>
        <p:spPr bwMode="auto">
          <a:xfrm>
            <a:off x="4525962" y="4099923"/>
            <a:ext cx="350838" cy="307975"/>
          </a:xfrm>
          <a:prstGeom prst="chevron">
            <a:avLst>
              <a:gd name="adj" fmla="val 38284"/>
            </a:avLst>
          </a:prstGeom>
          <a:solidFill>
            <a:srgbClr val="F2F2ED"/>
          </a:solidFill>
          <a:ln w="9525" algn="ctr">
            <a:solidFill>
              <a:schemeClr val="tx1"/>
            </a:solidFill>
            <a:miter lim="800000"/>
            <a:headEnd type="none" w="sm" len="sm"/>
            <a:tailEnd type="none" w="sm" len="sm"/>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a:solidFill>
                  <a:schemeClr val="bg1"/>
                </a:solidFill>
                <a:latin typeface="+mn-lt"/>
              </a:rPr>
              <a:t> </a:t>
            </a:r>
          </a:p>
        </p:txBody>
      </p:sp>
      <p:sp>
        <p:nvSpPr>
          <p:cNvPr id="15390" name="Oval 65"/>
          <p:cNvSpPr>
            <a:spLocks noChangeArrowheads="1"/>
          </p:cNvSpPr>
          <p:nvPr/>
        </p:nvSpPr>
        <p:spPr bwMode="auto">
          <a:xfrm>
            <a:off x="4946650" y="4161835"/>
            <a:ext cx="420687" cy="184150"/>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sz="1000">
              <a:solidFill>
                <a:schemeClr val="bg1"/>
              </a:solidFill>
              <a:latin typeface="+mn-lt"/>
            </a:endParaRPr>
          </a:p>
        </p:txBody>
      </p:sp>
      <p:sp>
        <p:nvSpPr>
          <p:cNvPr id="15391" name="Oval 66"/>
          <p:cNvSpPr>
            <a:spLocks noChangeArrowheads="1"/>
          </p:cNvSpPr>
          <p:nvPr/>
        </p:nvSpPr>
        <p:spPr bwMode="auto">
          <a:xfrm>
            <a:off x="4946650" y="3915773"/>
            <a:ext cx="420687" cy="184150"/>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sz="1000">
              <a:solidFill>
                <a:schemeClr val="bg1"/>
              </a:solidFill>
              <a:latin typeface="+mn-lt"/>
            </a:endParaRPr>
          </a:p>
        </p:txBody>
      </p:sp>
      <p:sp>
        <p:nvSpPr>
          <p:cNvPr id="15392" name="Oval 67"/>
          <p:cNvSpPr>
            <a:spLocks noChangeArrowheads="1"/>
          </p:cNvSpPr>
          <p:nvPr/>
        </p:nvSpPr>
        <p:spPr bwMode="auto">
          <a:xfrm>
            <a:off x="4946650" y="4407898"/>
            <a:ext cx="420687" cy="182562"/>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sz="1000">
              <a:solidFill>
                <a:schemeClr val="bg1"/>
              </a:solidFill>
              <a:latin typeface="+mn-lt"/>
            </a:endParaRPr>
          </a:p>
        </p:txBody>
      </p:sp>
      <p:sp>
        <p:nvSpPr>
          <p:cNvPr id="15393" name="Oval 68"/>
          <p:cNvSpPr>
            <a:spLocks noChangeArrowheads="1"/>
          </p:cNvSpPr>
          <p:nvPr/>
        </p:nvSpPr>
        <p:spPr bwMode="auto">
          <a:xfrm>
            <a:off x="5518150" y="4345985"/>
            <a:ext cx="420687" cy="184150"/>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sz="1000">
              <a:solidFill>
                <a:schemeClr val="bg1"/>
              </a:solidFill>
              <a:latin typeface="+mn-lt"/>
            </a:endParaRPr>
          </a:p>
        </p:txBody>
      </p:sp>
      <p:sp>
        <p:nvSpPr>
          <p:cNvPr id="15394" name="Oval 69"/>
          <p:cNvSpPr>
            <a:spLocks noChangeArrowheads="1"/>
          </p:cNvSpPr>
          <p:nvPr/>
        </p:nvSpPr>
        <p:spPr bwMode="auto">
          <a:xfrm>
            <a:off x="5518150" y="4038010"/>
            <a:ext cx="420687" cy="184150"/>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sz="1000">
              <a:solidFill>
                <a:schemeClr val="bg1"/>
              </a:solidFill>
              <a:latin typeface="+mn-lt"/>
            </a:endParaRPr>
          </a:p>
        </p:txBody>
      </p:sp>
      <p:sp>
        <p:nvSpPr>
          <p:cNvPr id="15395" name="Line 70"/>
          <p:cNvSpPr>
            <a:spLocks noChangeShapeType="1"/>
          </p:cNvSpPr>
          <p:nvPr/>
        </p:nvSpPr>
        <p:spPr bwMode="auto">
          <a:xfrm>
            <a:off x="5518150" y="4038010"/>
            <a:ext cx="381000" cy="1905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396" name="Line 71"/>
          <p:cNvSpPr>
            <a:spLocks noChangeShapeType="1"/>
          </p:cNvSpPr>
          <p:nvPr/>
        </p:nvSpPr>
        <p:spPr bwMode="auto">
          <a:xfrm flipV="1">
            <a:off x="5518150" y="4023723"/>
            <a:ext cx="392112" cy="198437"/>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397" name="Line 72"/>
          <p:cNvSpPr>
            <a:spLocks noChangeShapeType="1"/>
          </p:cNvSpPr>
          <p:nvPr/>
        </p:nvSpPr>
        <p:spPr bwMode="auto">
          <a:xfrm flipV="1">
            <a:off x="5561012" y="4345985"/>
            <a:ext cx="377825" cy="1936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398" name="Line 73"/>
          <p:cNvSpPr>
            <a:spLocks noChangeShapeType="1"/>
          </p:cNvSpPr>
          <p:nvPr/>
        </p:nvSpPr>
        <p:spPr bwMode="auto">
          <a:xfrm>
            <a:off x="5518150" y="4345985"/>
            <a:ext cx="438150" cy="15875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399" name="Text Box 74"/>
          <p:cNvSpPr txBox="1">
            <a:spLocks noChangeArrowheads="1"/>
          </p:cNvSpPr>
          <p:nvPr/>
        </p:nvSpPr>
        <p:spPr bwMode="auto">
          <a:xfrm>
            <a:off x="3524250" y="2960098"/>
            <a:ext cx="2579687" cy="523220"/>
          </a:xfrm>
          <a:prstGeom prst="rect">
            <a:avLst/>
          </a:prstGeom>
          <a:solidFill>
            <a:srgbClr val="F2F2ED"/>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sz="1400">
                <a:solidFill>
                  <a:srgbClr val="325070"/>
                </a:solidFill>
                <a:latin typeface="+mn-lt"/>
              </a:rPr>
              <a:t>Festlegung Ziele, Nicht-Ziele, Hauptaufgaben, Budget</a:t>
            </a:r>
          </a:p>
        </p:txBody>
      </p:sp>
      <p:sp>
        <p:nvSpPr>
          <p:cNvPr id="15400" name="Line 75"/>
          <p:cNvSpPr>
            <a:spLocks noChangeShapeType="1"/>
          </p:cNvSpPr>
          <p:nvPr/>
        </p:nvSpPr>
        <p:spPr bwMode="auto">
          <a:xfrm flipH="1" flipV="1">
            <a:off x="7461250" y="3853860"/>
            <a:ext cx="0" cy="3079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01" name="Oval 76"/>
          <p:cNvSpPr>
            <a:spLocks noChangeArrowheads="1"/>
          </p:cNvSpPr>
          <p:nvPr/>
        </p:nvSpPr>
        <p:spPr bwMode="auto">
          <a:xfrm>
            <a:off x="6645275" y="4025310"/>
            <a:ext cx="1628775" cy="930275"/>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latin typeface="+mn-lt"/>
            </a:endParaRPr>
          </a:p>
        </p:txBody>
      </p:sp>
      <p:sp>
        <p:nvSpPr>
          <p:cNvPr id="15402" name="Oval 77"/>
          <p:cNvSpPr>
            <a:spLocks noChangeArrowheads="1"/>
          </p:cNvSpPr>
          <p:nvPr/>
        </p:nvSpPr>
        <p:spPr bwMode="auto">
          <a:xfrm>
            <a:off x="6711950" y="4355510"/>
            <a:ext cx="544512" cy="268288"/>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a:latin typeface="+mn-lt"/>
              </a:rPr>
              <a:t>PTM1</a:t>
            </a:r>
          </a:p>
        </p:txBody>
      </p:sp>
      <p:sp>
        <p:nvSpPr>
          <p:cNvPr id="15403" name="Oval 78"/>
          <p:cNvSpPr>
            <a:spLocks noChangeArrowheads="1"/>
          </p:cNvSpPr>
          <p:nvPr/>
        </p:nvSpPr>
        <p:spPr bwMode="auto">
          <a:xfrm>
            <a:off x="7188200" y="4622210"/>
            <a:ext cx="542925" cy="266700"/>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dirty="0">
                <a:latin typeface="+mn-lt"/>
              </a:rPr>
              <a:t>PTM2</a:t>
            </a:r>
          </a:p>
        </p:txBody>
      </p:sp>
      <p:sp>
        <p:nvSpPr>
          <p:cNvPr id="15404" name="Text Box 79"/>
          <p:cNvSpPr txBox="1">
            <a:spLocks noChangeArrowheads="1"/>
          </p:cNvSpPr>
          <p:nvPr/>
        </p:nvSpPr>
        <p:spPr bwMode="auto">
          <a:xfrm>
            <a:off x="6164262" y="2960098"/>
            <a:ext cx="2586038" cy="677108"/>
          </a:xfrm>
          <a:prstGeom prst="rect">
            <a:avLst/>
          </a:prstGeom>
          <a:solidFill>
            <a:srgbClr val="F2F2ED"/>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sz="1400">
                <a:solidFill>
                  <a:srgbClr val="325070"/>
                </a:solidFill>
                <a:latin typeface="+mn-lt"/>
              </a:rPr>
              <a:t>Festlegung Projektorganisation</a:t>
            </a:r>
          </a:p>
          <a:p>
            <a:pPr algn="ctr" eaLnBrk="1" hangingPunct="1"/>
            <a:r>
              <a:rPr lang="de-AT" altLang="de-DE" sz="1000">
                <a:solidFill>
                  <a:srgbClr val="325070"/>
                </a:solidFill>
                <a:latin typeface="+mn-lt"/>
              </a:rPr>
              <a:t>PAG, PL, PTM, etc.</a:t>
            </a:r>
          </a:p>
        </p:txBody>
      </p:sp>
      <p:sp>
        <p:nvSpPr>
          <p:cNvPr id="15414" name="Rectangle 89"/>
          <p:cNvSpPr>
            <a:spLocks noChangeArrowheads="1"/>
          </p:cNvSpPr>
          <p:nvPr/>
        </p:nvSpPr>
        <p:spPr bwMode="auto">
          <a:xfrm>
            <a:off x="875442" y="3383928"/>
            <a:ext cx="1055097"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dirty="0">
                <a:solidFill>
                  <a:srgbClr val="325070"/>
                </a:solidFill>
                <a:latin typeface="+mn-lt"/>
              </a:rPr>
              <a:t>Startereignis</a:t>
            </a:r>
            <a:endParaRPr lang="de-AT" altLang="de-DE" sz="1200" dirty="0">
              <a:solidFill>
                <a:srgbClr val="325070"/>
              </a:solidFill>
              <a:latin typeface="+mn-lt"/>
            </a:endParaRPr>
          </a:p>
        </p:txBody>
      </p:sp>
      <p:sp>
        <p:nvSpPr>
          <p:cNvPr id="15415" name="Rectangle 90"/>
          <p:cNvSpPr>
            <a:spLocks noChangeArrowheads="1"/>
          </p:cNvSpPr>
          <p:nvPr/>
        </p:nvSpPr>
        <p:spPr bwMode="auto">
          <a:xfrm>
            <a:off x="2537020" y="3383927"/>
            <a:ext cx="970137"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dirty="0">
                <a:solidFill>
                  <a:srgbClr val="325070"/>
                </a:solidFill>
                <a:latin typeface="+mn-lt"/>
              </a:rPr>
              <a:t>Endereignis</a:t>
            </a:r>
            <a:endParaRPr lang="de-AT" altLang="de-DE" sz="1200" dirty="0">
              <a:solidFill>
                <a:srgbClr val="325070"/>
              </a:solidFill>
              <a:latin typeface="+mn-lt"/>
            </a:endParaRPr>
          </a:p>
        </p:txBody>
      </p:sp>
      <p:sp>
        <p:nvSpPr>
          <p:cNvPr id="15420" name="Rectangle 95"/>
          <p:cNvSpPr>
            <a:spLocks noChangeArrowheads="1"/>
          </p:cNvSpPr>
          <p:nvPr/>
        </p:nvSpPr>
        <p:spPr bwMode="auto">
          <a:xfrm>
            <a:off x="875442" y="3652333"/>
            <a:ext cx="978153"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dirty="0">
                <a:solidFill>
                  <a:srgbClr val="325070"/>
                </a:solidFill>
                <a:latin typeface="+mn-lt"/>
              </a:rPr>
              <a:t>Starttermin</a:t>
            </a:r>
            <a:endParaRPr lang="de-AT" altLang="de-DE" sz="1200" dirty="0">
              <a:solidFill>
                <a:srgbClr val="325070"/>
              </a:solidFill>
              <a:latin typeface="+mn-lt"/>
            </a:endParaRPr>
          </a:p>
        </p:txBody>
      </p:sp>
      <p:sp>
        <p:nvSpPr>
          <p:cNvPr id="15421" name="Rectangle 96"/>
          <p:cNvSpPr>
            <a:spLocks noChangeArrowheads="1"/>
          </p:cNvSpPr>
          <p:nvPr/>
        </p:nvSpPr>
        <p:spPr bwMode="auto">
          <a:xfrm>
            <a:off x="2575493" y="3633176"/>
            <a:ext cx="893193"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dirty="0">
                <a:solidFill>
                  <a:srgbClr val="325070"/>
                </a:solidFill>
                <a:latin typeface="+mn-lt"/>
              </a:rPr>
              <a:t>Endtermin</a:t>
            </a:r>
            <a:endParaRPr lang="de-AT" altLang="de-DE" sz="1200" dirty="0">
              <a:solidFill>
                <a:srgbClr val="325070"/>
              </a:solidFill>
              <a:latin typeface="+mn-lt"/>
            </a:endParaRPr>
          </a:p>
        </p:txBody>
      </p:sp>
      <p:sp>
        <p:nvSpPr>
          <p:cNvPr id="15422" name="Rectangle 97"/>
          <p:cNvSpPr>
            <a:spLocks noChangeArrowheads="1"/>
          </p:cNvSpPr>
          <p:nvPr/>
        </p:nvSpPr>
        <p:spPr bwMode="auto">
          <a:xfrm>
            <a:off x="3723639" y="4347580"/>
            <a:ext cx="1271502" cy="276999"/>
          </a:xfrm>
          <a:prstGeom prst="rect">
            <a:avLst/>
          </a:prstGeom>
          <a:solidFill>
            <a:srgbClr val="F2F2ED"/>
          </a:solidFill>
          <a:ln>
            <a:solidFill>
              <a:schemeClr val="tx1"/>
            </a:solid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dirty="0">
                <a:solidFill>
                  <a:srgbClr val="325070"/>
                </a:solidFill>
                <a:latin typeface="+mn-lt"/>
              </a:rPr>
              <a:t>Hauptaufgaben</a:t>
            </a:r>
            <a:endParaRPr lang="de-AT" altLang="de-DE" sz="1200" dirty="0">
              <a:solidFill>
                <a:srgbClr val="325070"/>
              </a:solidFill>
              <a:latin typeface="+mn-lt"/>
            </a:endParaRPr>
          </a:p>
        </p:txBody>
      </p:sp>
      <p:sp>
        <p:nvSpPr>
          <p:cNvPr id="15423" name="Rectangle 98"/>
          <p:cNvSpPr>
            <a:spLocks noChangeArrowheads="1"/>
          </p:cNvSpPr>
          <p:nvPr/>
        </p:nvSpPr>
        <p:spPr bwMode="auto">
          <a:xfrm>
            <a:off x="4834757" y="3606210"/>
            <a:ext cx="538930"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a:solidFill>
                  <a:srgbClr val="325070"/>
                </a:solidFill>
                <a:latin typeface="+mn-lt"/>
              </a:rPr>
              <a:t>Ziele</a:t>
            </a:r>
            <a:endParaRPr lang="de-AT" altLang="de-DE" sz="1200">
              <a:solidFill>
                <a:srgbClr val="325070"/>
              </a:solidFill>
              <a:latin typeface="+mn-lt"/>
            </a:endParaRPr>
          </a:p>
        </p:txBody>
      </p:sp>
      <p:sp>
        <p:nvSpPr>
          <p:cNvPr id="15424" name="Rectangle 99"/>
          <p:cNvSpPr>
            <a:spLocks noChangeArrowheads="1"/>
          </p:cNvSpPr>
          <p:nvPr/>
        </p:nvSpPr>
        <p:spPr bwMode="auto">
          <a:xfrm>
            <a:off x="5346729" y="3534773"/>
            <a:ext cx="620683" cy="461665"/>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a:solidFill>
                  <a:srgbClr val="325070"/>
                </a:solidFill>
                <a:latin typeface="+mn-lt"/>
              </a:rPr>
              <a:t>Nicht-</a:t>
            </a:r>
            <a:br>
              <a:rPr lang="de-DE" altLang="de-DE" sz="1200">
                <a:solidFill>
                  <a:srgbClr val="325070"/>
                </a:solidFill>
                <a:latin typeface="+mn-lt"/>
              </a:rPr>
            </a:br>
            <a:r>
              <a:rPr lang="de-DE" altLang="de-DE" sz="1200">
                <a:solidFill>
                  <a:srgbClr val="325070"/>
                </a:solidFill>
                <a:latin typeface="+mn-lt"/>
              </a:rPr>
              <a:t>Ziele</a:t>
            </a:r>
            <a:endParaRPr lang="de-AT" altLang="de-DE" sz="1200">
              <a:solidFill>
                <a:srgbClr val="325070"/>
              </a:solidFill>
              <a:latin typeface="+mn-lt"/>
            </a:endParaRPr>
          </a:p>
        </p:txBody>
      </p:sp>
      <p:sp>
        <p:nvSpPr>
          <p:cNvPr id="15425" name="Rectangle 100"/>
          <p:cNvSpPr>
            <a:spLocks noChangeArrowheads="1"/>
          </p:cNvSpPr>
          <p:nvPr/>
        </p:nvSpPr>
        <p:spPr bwMode="auto">
          <a:xfrm>
            <a:off x="5320725" y="4703173"/>
            <a:ext cx="683200" cy="276999"/>
          </a:xfrm>
          <a:prstGeom prst="rect">
            <a:avLst/>
          </a:prstGeom>
          <a:solidFill>
            <a:srgbClr val="F2F2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dirty="0">
                <a:solidFill>
                  <a:srgbClr val="325070"/>
                </a:solidFill>
                <a:latin typeface="+mn-lt"/>
              </a:rPr>
              <a:t>Budget</a:t>
            </a:r>
            <a:endParaRPr lang="de-AT" altLang="de-DE" sz="1200" dirty="0">
              <a:solidFill>
                <a:srgbClr val="325070"/>
              </a:solidFill>
              <a:latin typeface="+mn-lt"/>
            </a:endParaRPr>
          </a:p>
        </p:txBody>
      </p:sp>
      <p:pic>
        <p:nvPicPr>
          <p:cNvPr id="15432" name="Picture 107" descr="MCBS00294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8237" y="4722223"/>
            <a:ext cx="476250" cy="300037"/>
          </a:xfrm>
          <a:prstGeom prst="rect">
            <a:avLst/>
          </a:prstGeom>
          <a:solidFill>
            <a:srgbClr val="F2F2ED"/>
          </a:solidFill>
          <a:ln>
            <a:noFill/>
          </a:ln>
        </p:spPr>
      </p:pic>
      <p:sp>
        <p:nvSpPr>
          <p:cNvPr id="15433" name="Oval 108"/>
          <p:cNvSpPr>
            <a:spLocks noChangeArrowheads="1"/>
          </p:cNvSpPr>
          <p:nvPr/>
        </p:nvSpPr>
        <p:spPr bwMode="auto">
          <a:xfrm>
            <a:off x="7664450" y="4355510"/>
            <a:ext cx="542925" cy="268288"/>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dirty="0">
                <a:latin typeface="+mn-lt"/>
              </a:rPr>
              <a:t>PTM3</a:t>
            </a:r>
          </a:p>
        </p:txBody>
      </p:sp>
      <p:sp>
        <p:nvSpPr>
          <p:cNvPr id="15434" name="Oval 109"/>
          <p:cNvSpPr>
            <a:spLocks noChangeArrowheads="1"/>
          </p:cNvSpPr>
          <p:nvPr/>
        </p:nvSpPr>
        <p:spPr bwMode="auto">
          <a:xfrm>
            <a:off x="7189787" y="4090398"/>
            <a:ext cx="542925" cy="266700"/>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dirty="0">
                <a:latin typeface="+mn-lt"/>
              </a:rPr>
              <a:t>PL</a:t>
            </a:r>
          </a:p>
        </p:txBody>
      </p:sp>
      <p:sp>
        <p:nvSpPr>
          <p:cNvPr id="15435" name="Oval 110"/>
          <p:cNvSpPr>
            <a:spLocks noChangeArrowheads="1"/>
          </p:cNvSpPr>
          <p:nvPr/>
        </p:nvSpPr>
        <p:spPr bwMode="auto">
          <a:xfrm>
            <a:off x="7188200" y="3623673"/>
            <a:ext cx="542925" cy="268287"/>
          </a:xfrm>
          <a:prstGeom prst="ellipse">
            <a:avLst/>
          </a:prstGeom>
          <a:solidFill>
            <a:srgbClr val="F2F2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000" dirty="0">
                <a:latin typeface="+mn-lt"/>
              </a:rPr>
              <a:t>PAG</a:t>
            </a:r>
          </a:p>
        </p:txBody>
      </p:sp>
      <p:sp>
        <p:nvSpPr>
          <p:cNvPr id="15446" name="Text Box 121"/>
          <p:cNvSpPr txBox="1">
            <a:spLocks noChangeArrowheads="1"/>
          </p:cNvSpPr>
          <p:nvPr/>
        </p:nvSpPr>
        <p:spPr bwMode="auto">
          <a:xfrm>
            <a:off x="8028628" y="5168310"/>
            <a:ext cx="7216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800">
                <a:latin typeface="+mn-lt"/>
              </a:rPr>
              <a:t>grafik © nlc</a:t>
            </a:r>
          </a:p>
        </p:txBody>
      </p:sp>
      <p:sp>
        <p:nvSpPr>
          <p:cNvPr id="2" name="Textfeld 1"/>
          <p:cNvSpPr txBox="1"/>
          <p:nvPr/>
        </p:nvSpPr>
        <p:spPr>
          <a:xfrm>
            <a:off x="2687047" y="5549139"/>
            <a:ext cx="4028667" cy="369332"/>
          </a:xfrm>
          <a:prstGeom prst="rect">
            <a:avLst/>
          </a:prstGeom>
          <a:noFill/>
        </p:spPr>
        <p:txBody>
          <a:bodyPr wrap="none" rtlCol="0">
            <a:spAutoFit/>
          </a:bodyPr>
          <a:lstStyle/>
          <a:p>
            <a:r>
              <a:rPr lang="de-AT" dirty="0" smtClean="0"/>
              <a:t>„nur was abgrenzbar ist, ist planbar“</a:t>
            </a:r>
            <a:endParaRPr lang="de-AT" dirty="0"/>
          </a:p>
        </p:txBody>
      </p:sp>
      <p:sp>
        <p:nvSpPr>
          <p:cNvPr id="90" name="Titel 1"/>
          <p:cNvSpPr txBox="1">
            <a:spLocks/>
          </p:cNvSpPr>
          <p:nvPr/>
        </p:nvSpPr>
        <p:spPr>
          <a:xfrm>
            <a:off x="432000" y="1731986"/>
            <a:ext cx="8336862" cy="6484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Projektabgrenzung</a:t>
            </a:r>
            <a:endParaRPr lang="de-AT" b="1" dirty="0"/>
          </a:p>
        </p:txBody>
      </p:sp>
    </p:spTree>
    <p:extLst>
      <p:ext uri="{BB962C8B-B14F-4D97-AF65-F5344CB8AC3E}">
        <p14:creationId xmlns:p14="http://schemas.microsoft.com/office/powerpoint/2010/main" val="8771127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2" name="Rectangle 11"/>
          <p:cNvSpPr>
            <a:spLocks noChangeArrowheads="1"/>
          </p:cNvSpPr>
          <p:nvPr/>
        </p:nvSpPr>
        <p:spPr bwMode="auto">
          <a:xfrm rot="-5400000">
            <a:off x="-437356" y="3848304"/>
            <a:ext cx="2195513" cy="339725"/>
          </a:xfrm>
          <a:prstGeom prst="rect">
            <a:avLst/>
          </a:prstGeom>
          <a:solidFill>
            <a:schemeClr val="tx2">
              <a:lumMod val="20000"/>
              <a:lumOff val="80000"/>
            </a:schemeClr>
          </a:solidFill>
          <a:ln w="9525" algn="ctr">
            <a:noFill/>
            <a:miter lim="800000"/>
            <a:headEnd/>
            <a:tailEnd/>
          </a:ln>
          <a:effectLst/>
        </p:spPr>
        <p:txBody>
          <a:bodyPr wrap="none" anchor="ctr"/>
          <a:lstStyle/>
          <a:p>
            <a:pPr algn="ctr"/>
            <a:r>
              <a:rPr lang="de-AT" altLang="de-DE"/>
              <a:t>Kontext</a:t>
            </a:r>
          </a:p>
        </p:txBody>
      </p:sp>
      <p:sp>
        <p:nvSpPr>
          <p:cNvPr id="15373" name="Rectangle 12"/>
          <p:cNvSpPr>
            <a:spLocks noChangeArrowheads="1"/>
          </p:cNvSpPr>
          <p:nvPr/>
        </p:nvSpPr>
        <p:spPr bwMode="auto">
          <a:xfrm>
            <a:off x="896938" y="2920410"/>
            <a:ext cx="2579687" cy="2195513"/>
          </a:xfrm>
          <a:prstGeom prst="rect">
            <a:avLst/>
          </a:prstGeom>
          <a:solidFill>
            <a:srgbClr val="EFEEED"/>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latin typeface="+mn-lt"/>
            </a:endParaRPr>
          </a:p>
        </p:txBody>
      </p:sp>
      <p:sp>
        <p:nvSpPr>
          <p:cNvPr id="15374" name="Rectangle 13"/>
          <p:cNvSpPr>
            <a:spLocks noChangeArrowheads="1"/>
          </p:cNvSpPr>
          <p:nvPr/>
        </p:nvSpPr>
        <p:spPr bwMode="auto">
          <a:xfrm>
            <a:off x="3544888" y="2920410"/>
            <a:ext cx="2579687" cy="2195513"/>
          </a:xfrm>
          <a:prstGeom prst="rect">
            <a:avLst/>
          </a:prstGeom>
          <a:solidFill>
            <a:srgbClr val="EFEEED"/>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latin typeface="+mn-lt"/>
            </a:endParaRPr>
          </a:p>
        </p:txBody>
      </p:sp>
      <p:sp>
        <p:nvSpPr>
          <p:cNvPr id="15375" name="Rectangle 14"/>
          <p:cNvSpPr>
            <a:spLocks noChangeArrowheads="1"/>
          </p:cNvSpPr>
          <p:nvPr/>
        </p:nvSpPr>
        <p:spPr bwMode="auto">
          <a:xfrm>
            <a:off x="6191250" y="2920410"/>
            <a:ext cx="2578100" cy="2195513"/>
          </a:xfrm>
          <a:prstGeom prst="rect">
            <a:avLst/>
          </a:prstGeom>
          <a:solidFill>
            <a:srgbClr val="EFEEED"/>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a:latin typeface="+mn-lt"/>
            </a:endParaRPr>
          </a:p>
        </p:txBody>
      </p:sp>
      <p:sp>
        <p:nvSpPr>
          <p:cNvPr id="15405" name="Text Box 80"/>
          <p:cNvSpPr txBox="1">
            <a:spLocks noChangeArrowheads="1"/>
          </p:cNvSpPr>
          <p:nvPr/>
        </p:nvSpPr>
        <p:spPr bwMode="auto">
          <a:xfrm>
            <a:off x="896938" y="2920410"/>
            <a:ext cx="2579687" cy="523220"/>
          </a:xfrm>
          <a:prstGeom prst="rect">
            <a:avLst/>
          </a:prstGeom>
          <a:solidFill>
            <a:srgbClr val="EFEEED"/>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sz="1400" b="1">
                <a:latin typeface="+mn-lt"/>
              </a:rPr>
              <a:t>Beschreibung Vor- und Nachprojektphase</a:t>
            </a:r>
          </a:p>
        </p:txBody>
      </p:sp>
      <p:sp>
        <p:nvSpPr>
          <p:cNvPr id="15406" name="Oval 81"/>
          <p:cNvSpPr>
            <a:spLocks noChangeArrowheads="1"/>
          </p:cNvSpPr>
          <p:nvPr/>
        </p:nvSpPr>
        <p:spPr bwMode="auto">
          <a:xfrm>
            <a:off x="1508125" y="3985623"/>
            <a:ext cx="1358900" cy="665162"/>
          </a:xfrm>
          <a:prstGeom prst="ellipse">
            <a:avLst/>
          </a:prstGeom>
          <a:solidFill>
            <a:srgbClr val="EFEE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b="1">
              <a:latin typeface="+mn-lt"/>
            </a:endParaRPr>
          </a:p>
        </p:txBody>
      </p:sp>
      <p:sp>
        <p:nvSpPr>
          <p:cNvPr id="15407" name="Rectangle 82"/>
          <p:cNvSpPr>
            <a:spLocks noChangeArrowheads="1"/>
          </p:cNvSpPr>
          <p:nvPr/>
        </p:nvSpPr>
        <p:spPr bwMode="auto">
          <a:xfrm>
            <a:off x="1654175" y="4118973"/>
            <a:ext cx="1023938" cy="366712"/>
          </a:xfrm>
          <a:prstGeom prst="rect">
            <a:avLst/>
          </a:prstGeom>
          <a:solidFill>
            <a:srgbClr val="EFEEED"/>
          </a:solidFill>
          <a:ln>
            <a:noFill/>
          </a:ln>
          <a:effec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b="1" dirty="0">
                <a:latin typeface="+mn-lt"/>
              </a:rPr>
              <a:t>Projekt</a:t>
            </a:r>
          </a:p>
        </p:txBody>
      </p:sp>
      <p:sp>
        <p:nvSpPr>
          <p:cNvPr id="15408" name="Text Box 83"/>
          <p:cNvSpPr txBox="1">
            <a:spLocks noChangeArrowheads="1"/>
          </p:cNvSpPr>
          <p:nvPr/>
        </p:nvSpPr>
        <p:spPr bwMode="auto">
          <a:xfrm>
            <a:off x="3544888" y="2920410"/>
            <a:ext cx="2579687" cy="677108"/>
          </a:xfrm>
          <a:prstGeom prst="rect">
            <a:avLst/>
          </a:prstGeom>
          <a:solidFill>
            <a:srgbClr val="EFEEED"/>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sz="1400" b="1">
                <a:latin typeface="+mn-lt"/>
              </a:rPr>
              <a:t>Analyse Zusammenhänge</a:t>
            </a:r>
            <a:br>
              <a:rPr lang="de-AT" altLang="de-DE" sz="1400" b="1">
                <a:latin typeface="+mn-lt"/>
              </a:rPr>
            </a:br>
            <a:r>
              <a:rPr lang="de-AT" altLang="de-DE" sz="1400" b="1">
                <a:latin typeface="+mn-lt"/>
              </a:rPr>
              <a:t> </a:t>
            </a:r>
            <a:r>
              <a:rPr lang="de-AT" altLang="de-DE" sz="1000" b="1">
                <a:latin typeface="+mn-lt"/>
              </a:rPr>
              <a:t>zu anderen Projekten, Aufgaben, Unternehmensstrategien</a:t>
            </a:r>
          </a:p>
        </p:txBody>
      </p:sp>
      <p:sp>
        <p:nvSpPr>
          <p:cNvPr id="15410" name="Line 85"/>
          <p:cNvSpPr>
            <a:spLocks noChangeShapeType="1"/>
          </p:cNvSpPr>
          <p:nvPr/>
        </p:nvSpPr>
        <p:spPr bwMode="auto">
          <a:xfrm>
            <a:off x="7418388" y="4317410"/>
            <a:ext cx="1216025" cy="33337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12" name="Line 87"/>
          <p:cNvSpPr>
            <a:spLocks noChangeShapeType="1"/>
          </p:cNvSpPr>
          <p:nvPr/>
        </p:nvSpPr>
        <p:spPr bwMode="auto">
          <a:xfrm flipH="1">
            <a:off x="6259513" y="4317410"/>
            <a:ext cx="1154112" cy="266700"/>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13" name="Text Box 88"/>
          <p:cNvSpPr txBox="1">
            <a:spLocks noChangeArrowheads="1"/>
          </p:cNvSpPr>
          <p:nvPr/>
        </p:nvSpPr>
        <p:spPr bwMode="auto">
          <a:xfrm>
            <a:off x="6184900" y="2920410"/>
            <a:ext cx="2586038" cy="523220"/>
          </a:xfrm>
          <a:prstGeom prst="rect">
            <a:avLst/>
          </a:prstGeom>
          <a:solidFill>
            <a:srgbClr val="EFEEED"/>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sz="1400" b="1">
                <a:latin typeface="+mn-lt"/>
              </a:rPr>
              <a:t>Listung</a:t>
            </a:r>
            <a:br>
              <a:rPr lang="de-AT" altLang="de-DE" sz="1400" b="1">
                <a:latin typeface="+mn-lt"/>
              </a:rPr>
            </a:br>
            <a:r>
              <a:rPr lang="de-AT" altLang="de-DE" sz="1400" b="1">
                <a:latin typeface="+mn-lt"/>
              </a:rPr>
              <a:t>Projektumwelten</a:t>
            </a:r>
          </a:p>
        </p:txBody>
      </p:sp>
      <p:sp>
        <p:nvSpPr>
          <p:cNvPr id="15416" name="Line 91"/>
          <p:cNvSpPr>
            <a:spLocks noChangeShapeType="1"/>
          </p:cNvSpPr>
          <p:nvPr/>
        </p:nvSpPr>
        <p:spPr bwMode="auto">
          <a:xfrm flipH="1" flipV="1">
            <a:off x="3679825" y="3652248"/>
            <a:ext cx="2308225" cy="13303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17" name="Line 92"/>
          <p:cNvSpPr>
            <a:spLocks noChangeShapeType="1"/>
          </p:cNvSpPr>
          <p:nvPr/>
        </p:nvSpPr>
        <p:spPr bwMode="auto">
          <a:xfrm flipV="1">
            <a:off x="3679825" y="3652248"/>
            <a:ext cx="2308225" cy="1330325"/>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18" name="Oval 93"/>
          <p:cNvSpPr>
            <a:spLocks noChangeArrowheads="1"/>
          </p:cNvSpPr>
          <p:nvPr/>
        </p:nvSpPr>
        <p:spPr bwMode="auto">
          <a:xfrm>
            <a:off x="4154488" y="3985623"/>
            <a:ext cx="1290637" cy="665162"/>
          </a:xfrm>
          <a:prstGeom prst="ellipse">
            <a:avLst/>
          </a:prstGeom>
          <a:solidFill>
            <a:srgbClr val="EFEEED"/>
          </a:solidFill>
          <a:ln w="9525" algn="ctr">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b="1">
              <a:latin typeface="+mn-lt"/>
            </a:endParaRPr>
          </a:p>
        </p:txBody>
      </p:sp>
      <p:sp>
        <p:nvSpPr>
          <p:cNvPr id="15419" name="Rectangle 94"/>
          <p:cNvSpPr>
            <a:spLocks noChangeArrowheads="1"/>
          </p:cNvSpPr>
          <p:nvPr/>
        </p:nvSpPr>
        <p:spPr bwMode="auto">
          <a:xfrm>
            <a:off x="4286250" y="4118973"/>
            <a:ext cx="1023938" cy="366712"/>
          </a:xfrm>
          <a:prstGeom prst="rect">
            <a:avLst/>
          </a:prstGeom>
          <a:solidFill>
            <a:srgbClr val="EFEEED"/>
          </a:solidFill>
          <a:ln>
            <a:solidFill>
              <a:schemeClr val="tx1"/>
            </a:solidFill>
          </a:ln>
          <a:effec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b="1">
                <a:latin typeface="+mn-lt"/>
              </a:rPr>
              <a:t>Projekt</a:t>
            </a:r>
          </a:p>
        </p:txBody>
      </p:sp>
      <p:sp>
        <p:nvSpPr>
          <p:cNvPr id="15426" name="Line 101"/>
          <p:cNvSpPr>
            <a:spLocks noChangeShapeType="1"/>
          </p:cNvSpPr>
          <p:nvPr/>
        </p:nvSpPr>
        <p:spPr bwMode="auto">
          <a:xfrm flipH="1">
            <a:off x="7277100" y="4317410"/>
            <a:ext cx="136525" cy="73183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27" name="Rectangle 102"/>
          <p:cNvSpPr>
            <a:spLocks noChangeArrowheads="1"/>
          </p:cNvSpPr>
          <p:nvPr/>
        </p:nvSpPr>
        <p:spPr bwMode="auto">
          <a:xfrm rot="169300">
            <a:off x="7579970" y="4721483"/>
            <a:ext cx="1023037" cy="276999"/>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b="1" dirty="0" smtClean="0">
                <a:latin typeface="+mn-lt"/>
              </a:rPr>
              <a:t>Lieferanten</a:t>
            </a:r>
            <a:endParaRPr lang="de-AT" altLang="de-DE" sz="1200" b="1" dirty="0">
              <a:latin typeface="+mn-lt"/>
            </a:endParaRPr>
          </a:p>
        </p:txBody>
      </p:sp>
      <p:sp>
        <p:nvSpPr>
          <p:cNvPr id="15428" name="Rectangle 103"/>
          <p:cNvSpPr>
            <a:spLocks noChangeArrowheads="1"/>
          </p:cNvSpPr>
          <p:nvPr/>
        </p:nvSpPr>
        <p:spPr bwMode="auto">
          <a:xfrm>
            <a:off x="6832037" y="3452223"/>
            <a:ext cx="1056251" cy="276999"/>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b="1">
                <a:latin typeface="+mn-lt"/>
              </a:rPr>
              <a:t>Interne Abt.</a:t>
            </a:r>
            <a:endParaRPr lang="de-AT" altLang="de-DE" sz="1200" b="1">
              <a:latin typeface="+mn-lt"/>
            </a:endParaRPr>
          </a:p>
        </p:txBody>
      </p:sp>
      <p:sp>
        <p:nvSpPr>
          <p:cNvPr id="15429" name="Rectangle 104"/>
          <p:cNvSpPr>
            <a:spLocks noChangeArrowheads="1"/>
          </p:cNvSpPr>
          <p:nvPr/>
        </p:nvSpPr>
        <p:spPr bwMode="auto">
          <a:xfrm>
            <a:off x="7678020" y="3850685"/>
            <a:ext cx="1026243" cy="276999"/>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b="1">
                <a:latin typeface="+mn-lt"/>
              </a:rPr>
              <a:t>Konkurrenz</a:t>
            </a:r>
            <a:endParaRPr lang="de-AT" altLang="de-DE" sz="1200" b="1">
              <a:latin typeface="+mn-lt"/>
            </a:endParaRPr>
          </a:p>
        </p:txBody>
      </p:sp>
      <p:sp>
        <p:nvSpPr>
          <p:cNvPr id="15430" name="Rectangle 105"/>
          <p:cNvSpPr>
            <a:spLocks noChangeArrowheads="1"/>
          </p:cNvSpPr>
          <p:nvPr/>
        </p:nvSpPr>
        <p:spPr bwMode="auto">
          <a:xfrm>
            <a:off x="6328489" y="3918948"/>
            <a:ext cx="639919" cy="276999"/>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b="1" dirty="0">
                <a:latin typeface="+mn-lt"/>
              </a:rPr>
              <a:t>Kunde</a:t>
            </a:r>
            <a:endParaRPr lang="de-AT" altLang="de-DE" sz="1200" b="1" dirty="0">
              <a:latin typeface="+mn-lt"/>
            </a:endParaRPr>
          </a:p>
        </p:txBody>
      </p:sp>
      <p:sp>
        <p:nvSpPr>
          <p:cNvPr id="15431" name="Rectangle 106"/>
          <p:cNvSpPr>
            <a:spLocks noChangeArrowheads="1"/>
          </p:cNvSpPr>
          <p:nvPr/>
        </p:nvSpPr>
        <p:spPr bwMode="auto">
          <a:xfrm>
            <a:off x="6297060" y="4649198"/>
            <a:ext cx="845103" cy="276999"/>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b="1">
                <a:latin typeface="+mn-lt"/>
              </a:rPr>
              <a:t>Sonstiges</a:t>
            </a:r>
            <a:endParaRPr lang="de-AT" altLang="de-DE" sz="1200" b="1">
              <a:latin typeface="+mn-lt"/>
            </a:endParaRPr>
          </a:p>
        </p:txBody>
      </p:sp>
      <p:sp>
        <p:nvSpPr>
          <p:cNvPr id="15436" name="Arc 111"/>
          <p:cNvSpPr>
            <a:spLocks/>
          </p:cNvSpPr>
          <p:nvPr/>
        </p:nvSpPr>
        <p:spPr bwMode="auto">
          <a:xfrm>
            <a:off x="896938" y="3652248"/>
            <a:ext cx="611187" cy="1330325"/>
          </a:xfrm>
          <a:custGeom>
            <a:avLst/>
            <a:gdLst>
              <a:gd name="T0" fmla="*/ 2760 w 21698"/>
              <a:gd name="T1" fmla="*/ 0 h 43200"/>
              <a:gd name="T2" fmla="*/ 0 w 21698"/>
              <a:gd name="T3" fmla="*/ 1330325 h 43200"/>
              <a:gd name="T4" fmla="*/ 2760 w 21698"/>
              <a:gd name="T5" fmla="*/ 665163 h 43200"/>
              <a:gd name="T6" fmla="*/ 0 60000 65536"/>
              <a:gd name="T7" fmla="*/ 0 60000 65536"/>
              <a:gd name="T8" fmla="*/ 0 60000 65536"/>
            </a:gdLst>
            <a:ahLst/>
            <a:cxnLst>
              <a:cxn ang="T6">
                <a:pos x="T0" y="T1"/>
              </a:cxn>
              <a:cxn ang="T7">
                <a:pos x="T2" y="T3"/>
              </a:cxn>
              <a:cxn ang="T8">
                <a:pos x="T4" y="T5"/>
              </a:cxn>
            </a:cxnLst>
            <a:rect l="0" t="0" r="r" b="b"/>
            <a:pathLst>
              <a:path w="21698" h="43200" fill="none" extrusionOk="0">
                <a:moveTo>
                  <a:pt x="97" y="0"/>
                </a:moveTo>
                <a:cubicBezTo>
                  <a:pt x="12027" y="0"/>
                  <a:pt x="21698" y="9670"/>
                  <a:pt x="21698" y="21600"/>
                </a:cubicBezTo>
                <a:cubicBezTo>
                  <a:pt x="21698" y="33529"/>
                  <a:pt x="12027" y="43200"/>
                  <a:pt x="98" y="43200"/>
                </a:cubicBezTo>
                <a:cubicBezTo>
                  <a:pt x="65" y="43200"/>
                  <a:pt x="32" y="43199"/>
                  <a:pt x="0" y="43199"/>
                </a:cubicBezTo>
              </a:path>
              <a:path w="21698" h="43200" stroke="0" extrusionOk="0">
                <a:moveTo>
                  <a:pt x="97" y="0"/>
                </a:moveTo>
                <a:cubicBezTo>
                  <a:pt x="12027" y="0"/>
                  <a:pt x="21698" y="9670"/>
                  <a:pt x="21698" y="21600"/>
                </a:cubicBezTo>
                <a:cubicBezTo>
                  <a:pt x="21698" y="33529"/>
                  <a:pt x="12027" y="43200"/>
                  <a:pt x="98" y="43200"/>
                </a:cubicBezTo>
                <a:cubicBezTo>
                  <a:pt x="65" y="43200"/>
                  <a:pt x="32" y="43199"/>
                  <a:pt x="0" y="43199"/>
                </a:cubicBezTo>
                <a:lnTo>
                  <a:pt x="98" y="21600"/>
                </a:lnTo>
                <a:lnTo>
                  <a:pt x="97" y="0"/>
                </a:lnTo>
                <a:close/>
              </a:path>
            </a:pathLst>
          </a:custGeom>
          <a:solidFill>
            <a:srgbClr val="EFEEED"/>
          </a:solidFill>
          <a:ln w="9525">
            <a:solidFill>
              <a:schemeClr val="tx1"/>
            </a:solidFill>
            <a:round/>
            <a:headEnd/>
            <a:tailEnd/>
          </a:ln>
          <a:effectLst/>
        </p:spPr>
        <p:txBody>
          <a:bodyPr wrap="none" anchor="ctr"/>
          <a:lstStyle/>
          <a:p>
            <a:endParaRPr lang="de-AT"/>
          </a:p>
        </p:txBody>
      </p:sp>
      <p:sp>
        <p:nvSpPr>
          <p:cNvPr id="15437" name="Rectangle 112"/>
          <p:cNvSpPr>
            <a:spLocks noChangeArrowheads="1"/>
          </p:cNvSpPr>
          <p:nvPr/>
        </p:nvSpPr>
        <p:spPr bwMode="auto">
          <a:xfrm>
            <a:off x="896938" y="3991973"/>
            <a:ext cx="772969" cy="646331"/>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b="1">
                <a:latin typeface="+mn-lt"/>
              </a:rPr>
              <a:t>Vor-</a:t>
            </a:r>
          </a:p>
          <a:p>
            <a:pPr eaLnBrk="1" hangingPunct="1"/>
            <a:r>
              <a:rPr lang="de-DE" altLang="de-DE" sz="1200" b="1">
                <a:latin typeface="+mn-lt"/>
              </a:rPr>
              <a:t>projekt-</a:t>
            </a:r>
          </a:p>
          <a:p>
            <a:pPr eaLnBrk="1" hangingPunct="1"/>
            <a:r>
              <a:rPr lang="de-DE" altLang="de-DE" sz="1200" b="1">
                <a:latin typeface="+mn-lt"/>
              </a:rPr>
              <a:t>phase</a:t>
            </a:r>
            <a:endParaRPr lang="de-AT" altLang="de-DE" sz="1200" b="1">
              <a:latin typeface="+mn-lt"/>
            </a:endParaRPr>
          </a:p>
        </p:txBody>
      </p:sp>
      <p:sp>
        <p:nvSpPr>
          <p:cNvPr id="15438" name="Arc 113"/>
          <p:cNvSpPr>
            <a:spLocks/>
          </p:cNvSpPr>
          <p:nvPr/>
        </p:nvSpPr>
        <p:spPr bwMode="auto">
          <a:xfrm flipH="1">
            <a:off x="2867025" y="3652248"/>
            <a:ext cx="609600" cy="1330325"/>
          </a:xfrm>
          <a:custGeom>
            <a:avLst/>
            <a:gdLst>
              <a:gd name="T0" fmla="*/ 2753 w 21698"/>
              <a:gd name="T1" fmla="*/ 0 h 43200"/>
              <a:gd name="T2" fmla="*/ 0 w 21698"/>
              <a:gd name="T3" fmla="*/ 1330325 h 43200"/>
              <a:gd name="T4" fmla="*/ 2753 w 21698"/>
              <a:gd name="T5" fmla="*/ 665163 h 43200"/>
              <a:gd name="T6" fmla="*/ 0 60000 65536"/>
              <a:gd name="T7" fmla="*/ 0 60000 65536"/>
              <a:gd name="T8" fmla="*/ 0 60000 65536"/>
            </a:gdLst>
            <a:ahLst/>
            <a:cxnLst>
              <a:cxn ang="T6">
                <a:pos x="T0" y="T1"/>
              </a:cxn>
              <a:cxn ang="T7">
                <a:pos x="T2" y="T3"/>
              </a:cxn>
              <a:cxn ang="T8">
                <a:pos x="T4" y="T5"/>
              </a:cxn>
            </a:cxnLst>
            <a:rect l="0" t="0" r="r" b="b"/>
            <a:pathLst>
              <a:path w="21698" h="43200" fill="none" extrusionOk="0">
                <a:moveTo>
                  <a:pt x="97" y="0"/>
                </a:moveTo>
                <a:cubicBezTo>
                  <a:pt x="12027" y="0"/>
                  <a:pt x="21698" y="9670"/>
                  <a:pt x="21698" y="21600"/>
                </a:cubicBezTo>
                <a:cubicBezTo>
                  <a:pt x="21698" y="33529"/>
                  <a:pt x="12027" y="43200"/>
                  <a:pt x="98" y="43200"/>
                </a:cubicBezTo>
                <a:cubicBezTo>
                  <a:pt x="65" y="43200"/>
                  <a:pt x="32" y="43199"/>
                  <a:pt x="0" y="43199"/>
                </a:cubicBezTo>
              </a:path>
              <a:path w="21698" h="43200" stroke="0" extrusionOk="0">
                <a:moveTo>
                  <a:pt x="97" y="0"/>
                </a:moveTo>
                <a:cubicBezTo>
                  <a:pt x="12027" y="0"/>
                  <a:pt x="21698" y="9670"/>
                  <a:pt x="21698" y="21600"/>
                </a:cubicBezTo>
                <a:cubicBezTo>
                  <a:pt x="21698" y="33529"/>
                  <a:pt x="12027" y="43200"/>
                  <a:pt x="98" y="43200"/>
                </a:cubicBezTo>
                <a:cubicBezTo>
                  <a:pt x="65" y="43200"/>
                  <a:pt x="32" y="43199"/>
                  <a:pt x="0" y="43199"/>
                </a:cubicBezTo>
                <a:lnTo>
                  <a:pt x="98" y="21600"/>
                </a:lnTo>
                <a:lnTo>
                  <a:pt x="97" y="0"/>
                </a:lnTo>
                <a:close/>
              </a:path>
            </a:pathLst>
          </a:custGeom>
          <a:solidFill>
            <a:srgbClr val="EFEEED"/>
          </a:solidFill>
          <a:ln w="9525">
            <a:solidFill>
              <a:schemeClr val="tx1"/>
            </a:solidFill>
            <a:round/>
            <a:headEnd/>
            <a:tailEnd/>
          </a:ln>
          <a:effectLst/>
        </p:spPr>
        <p:txBody>
          <a:bodyPr wrap="none" anchor="ctr"/>
          <a:lstStyle/>
          <a:p>
            <a:endParaRPr lang="de-AT"/>
          </a:p>
        </p:txBody>
      </p:sp>
      <p:sp>
        <p:nvSpPr>
          <p:cNvPr id="15439" name="Rectangle 114"/>
          <p:cNvSpPr>
            <a:spLocks noChangeArrowheads="1"/>
          </p:cNvSpPr>
          <p:nvPr/>
        </p:nvSpPr>
        <p:spPr bwMode="auto">
          <a:xfrm>
            <a:off x="2703656" y="3985623"/>
            <a:ext cx="772969" cy="646331"/>
          </a:xfrm>
          <a:prstGeom prst="rect">
            <a:avLst/>
          </a:prstGeom>
          <a:solidFill>
            <a:srgbClr val="EFEEED"/>
          </a:solid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r>
              <a:rPr lang="de-DE" altLang="de-DE" sz="1200" b="1">
                <a:latin typeface="+mn-lt"/>
              </a:rPr>
              <a:t>Nach-</a:t>
            </a:r>
          </a:p>
          <a:p>
            <a:pPr algn="r" eaLnBrk="1" hangingPunct="1"/>
            <a:r>
              <a:rPr lang="de-DE" altLang="de-DE" sz="1200" b="1">
                <a:latin typeface="+mn-lt"/>
              </a:rPr>
              <a:t>projekt-</a:t>
            </a:r>
          </a:p>
          <a:p>
            <a:pPr algn="r" eaLnBrk="1" hangingPunct="1"/>
            <a:r>
              <a:rPr lang="de-DE" altLang="de-DE" sz="1200" b="1">
                <a:latin typeface="+mn-lt"/>
              </a:rPr>
              <a:t>phase</a:t>
            </a:r>
            <a:endParaRPr lang="de-AT" altLang="de-DE" sz="1200" b="1">
              <a:latin typeface="+mn-lt"/>
            </a:endParaRPr>
          </a:p>
        </p:txBody>
      </p:sp>
      <p:sp>
        <p:nvSpPr>
          <p:cNvPr id="15440" name="Arc 115"/>
          <p:cNvSpPr>
            <a:spLocks/>
          </p:cNvSpPr>
          <p:nvPr/>
        </p:nvSpPr>
        <p:spPr bwMode="auto">
          <a:xfrm>
            <a:off x="3613150" y="3585573"/>
            <a:ext cx="677863" cy="333375"/>
          </a:xfrm>
          <a:custGeom>
            <a:avLst/>
            <a:gdLst>
              <a:gd name="T0" fmla="*/ 677863 w 21697"/>
              <a:gd name="T1" fmla="*/ 3627 h 21600"/>
              <a:gd name="T2" fmla="*/ 0 w 21697"/>
              <a:gd name="T3" fmla="*/ 333375 h 21600"/>
              <a:gd name="T4" fmla="*/ 3062 w 21697"/>
              <a:gd name="T5" fmla="*/ 0 h 21600"/>
              <a:gd name="T6" fmla="*/ 0 60000 65536"/>
              <a:gd name="T7" fmla="*/ 0 60000 65536"/>
              <a:gd name="T8" fmla="*/ 0 60000 65536"/>
            </a:gdLst>
            <a:ahLst/>
            <a:cxnLst>
              <a:cxn ang="T6">
                <a:pos x="T0" y="T1"/>
              </a:cxn>
              <a:cxn ang="T7">
                <a:pos x="T2" y="T3"/>
              </a:cxn>
              <a:cxn ang="T8">
                <a:pos x="T4" y="T5"/>
              </a:cxn>
            </a:cxnLst>
            <a:rect l="0" t="0" r="r" b="b"/>
            <a:pathLst>
              <a:path w="21697" h="21600" fill="none" extrusionOk="0">
                <a:moveTo>
                  <a:pt x="21696" y="234"/>
                </a:moveTo>
                <a:cubicBezTo>
                  <a:pt x="21567" y="12071"/>
                  <a:pt x="11935" y="21599"/>
                  <a:pt x="98" y="21600"/>
                </a:cubicBezTo>
                <a:cubicBezTo>
                  <a:pt x="65" y="21600"/>
                  <a:pt x="32" y="21599"/>
                  <a:pt x="0" y="21599"/>
                </a:cubicBezTo>
              </a:path>
              <a:path w="21697" h="21600" stroke="0" extrusionOk="0">
                <a:moveTo>
                  <a:pt x="21696" y="234"/>
                </a:moveTo>
                <a:cubicBezTo>
                  <a:pt x="21567" y="12071"/>
                  <a:pt x="11935" y="21599"/>
                  <a:pt x="98" y="21600"/>
                </a:cubicBezTo>
                <a:cubicBezTo>
                  <a:pt x="65" y="21600"/>
                  <a:pt x="32" y="21599"/>
                  <a:pt x="0" y="21599"/>
                </a:cubicBezTo>
                <a:lnTo>
                  <a:pt x="98" y="0"/>
                </a:lnTo>
                <a:lnTo>
                  <a:pt x="21696" y="234"/>
                </a:lnTo>
                <a:close/>
              </a:path>
            </a:pathLst>
          </a:custGeom>
          <a:solidFill>
            <a:srgbClr val="EFEEED"/>
          </a:solidFill>
          <a:ln w="9525">
            <a:solidFill>
              <a:schemeClr val="tx1"/>
            </a:solidFill>
            <a:round/>
            <a:headEnd/>
            <a:tailEnd/>
          </a:ln>
          <a:effectLst/>
        </p:spPr>
        <p:txBody>
          <a:bodyPr wrap="none" anchor="ctr"/>
          <a:lstStyle/>
          <a:p>
            <a:endParaRPr lang="de-AT"/>
          </a:p>
        </p:txBody>
      </p:sp>
      <p:sp>
        <p:nvSpPr>
          <p:cNvPr id="15441" name="Arc 116"/>
          <p:cNvSpPr>
            <a:spLocks/>
          </p:cNvSpPr>
          <p:nvPr/>
        </p:nvSpPr>
        <p:spPr bwMode="auto">
          <a:xfrm flipV="1">
            <a:off x="3613150" y="4717460"/>
            <a:ext cx="677863" cy="331788"/>
          </a:xfrm>
          <a:custGeom>
            <a:avLst/>
            <a:gdLst>
              <a:gd name="T0" fmla="*/ 677863 w 21697"/>
              <a:gd name="T1" fmla="*/ 3610 h 21600"/>
              <a:gd name="T2" fmla="*/ 0 w 21697"/>
              <a:gd name="T3" fmla="*/ 331788 h 21600"/>
              <a:gd name="T4" fmla="*/ 3062 w 21697"/>
              <a:gd name="T5" fmla="*/ 0 h 21600"/>
              <a:gd name="T6" fmla="*/ 0 60000 65536"/>
              <a:gd name="T7" fmla="*/ 0 60000 65536"/>
              <a:gd name="T8" fmla="*/ 0 60000 65536"/>
            </a:gdLst>
            <a:ahLst/>
            <a:cxnLst>
              <a:cxn ang="T6">
                <a:pos x="T0" y="T1"/>
              </a:cxn>
              <a:cxn ang="T7">
                <a:pos x="T2" y="T3"/>
              </a:cxn>
              <a:cxn ang="T8">
                <a:pos x="T4" y="T5"/>
              </a:cxn>
            </a:cxnLst>
            <a:rect l="0" t="0" r="r" b="b"/>
            <a:pathLst>
              <a:path w="21697" h="21600" fill="none" extrusionOk="0">
                <a:moveTo>
                  <a:pt x="21696" y="234"/>
                </a:moveTo>
                <a:cubicBezTo>
                  <a:pt x="21567" y="12071"/>
                  <a:pt x="11935" y="21599"/>
                  <a:pt x="98" y="21600"/>
                </a:cubicBezTo>
                <a:cubicBezTo>
                  <a:pt x="65" y="21600"/>
                  <a:pt x="32" y="21599"/>
                  <a:pt x="0" y="21599"/>
                </a:cubicBezTo>
              </a:path>
              <a:path w="21697" h="21600" stroke="0" extrusionOk="0">
                <a:moveTo>
                  <a:pt x="21696" y="234"/>
                </a:moveTo>
                <a:cubicBezTo>
                  <a:pt x="21567" y="12071"/>
                  <a:pt x="11935" y="21599"/>
                  <a:pt x="98" y="21600"/>
                </a:cubicBezTo>
                <a:cubicBezTo>
                  <a:pt x="65" y="21600"/>
                  <a:pt x="32" y="21599"/>
                  <a:pt x="0" y="21599"/>
                </a:cubicBezTo>
                <a:lnTo>
                  <a:pt x="98" y="0"/>
                </a:lnTo>
                <a:lnTo>
                  <a:pt x="21696" y="234"/>
                </a:lnTo>
                <a:close/>
              </a:path>
            </a:pathLst>
          </a:custGeom>
          <a:solidFill>
            <a:srgbClr val="EFEEED"/>
          </a:solidFill>
          <a:ln w="9525">
            <a:solidFill>
              <a:schemeClr val="tx1"/>
            </a:solidFill>
            <a:round/>
            <a:headEnd/>
            <a:tailEnd/>
          </a:ln>
          <a:effectLst/>
        </p:spPr>
        <p:txBody>
          <a:bodyPr wrap="none" anchor="ctr"/>
          <a:lstStyle/>
          <a:p>
            <a:endParaRPr lang="de-AT"/>
          </a:p>
        </p:txBody>
      </p:sp>
      <p:sp>
        <p:nvSpPr>
          <p:cNvPr id="15442" name="Arc 117"/>
          <p:cNvSpPr>
            <a:spLocks/>
          </p:cNvSpPr>
          <p:nvPr/>
        </p:nvSpPr>
        <p:spPr bwMode="auto">
          <a:xfrm flipH="1" flipV="1">
            <a:off x="5378450" y="4717460"/>
            <a:ext cx="677863" cy="331788"/>
          </a:xfrm>
          <a:custGeom>
            <a:avLst/>
            <a:gdLst>
              <a:gd name="T0" fmla="*/ 677863 w 21697"/>
              <a:gd name="T1" fmla="*/ 3610 h 21600"/>
              <a:gd name="T2" fmla="*/ 0 w 21697"/>
              <a:gd name="T3" fmla="*/ 331788 h 21600"/>
              <a:gd name="T4" fmla="*/ 3062 w 21697"/>
              <a:gd name="T5" fmla="*/ 0 h 21600"/>
              <a:gd name="T6" fmla="*/ 0 60000 65536"/>
              <a:gd name="T7" fmla="*/ 0 60000 65536"/>
              <a:gd name="T8" fmla="*/ 0 60000 65536"/>
            </a:gdLst>
            <a:ahLst/>
            <a:cxnLst>
              <a:cxn ang="T6">
                <a:pos x="T0" y="T1"/>
              </a:cxn>
              <a:cxn ang="T7">
                <a:pos x="T2" y="T3"/>
              </a:cxn>
              <a:cxn ang="T8">
                <a:pos x="T4" y="T5"/>
              </a:cxn>
            </a:cxnLst>
            <a:rect l="0" t="0" r="r" b="b"/>
            <a:pathLst>
              <a:path w="21697" h="21600" fill="none" extrusionOk="0">
                <a:moveTo>
                  <a:pt x="21696" y="234"/>
                </a:moveTo>
                <a:cubicBezTo>
                  <a:pt x="21567" y="12071"/>
                  <a:pt x="11935" y="21599"/>
                  <a:pt x="98" y="21600"/>
                </a:cubicBezTo>
                <a:cubicBezTo>
                  <a:pt x="65" y="21600"/>
                  <a:pt x="32" y="21599"/>
                  <a:pt x="0" y="21599"/>
                </a:cubicBezTo>
              </a:path>
              <a:path w="21697" h="21600" stroke="0" extrusionOk="0">
                <a:moveTo>
                  <a:pt x="21696" y="234"/>
                </a:moveTo>
                <a:cubicBezTo>
                  <a:pt x="21567" y="12071"/>
                  <a:pt x="11935" y="21599"/>
                  <a:pt x="98" y="21600"/>
                </a:cubicBezTo>
                <a:cubicBezTo>
                  <a:pt x="65" y="21600"/>
                  <a:pt x="32" y="21599"/>
                  <a:pt x="0" y="21599"/>
                </a:cubicBezTo>
                <a:lnTo>
                  <a:pt x="98" y="0"/>
                </a:lnTo>
                <a:lnTo>
                  <a:pt x="21696" y="234"/>
                </a:lnTo>
                <a:close/>
              </a:path>
            </a:pathLst>
          </a:custGeom>
          <a:solidFill>
            <a:srgbClr val="EFEEED"/>
          </a:solidFill>
          <a:ln w="9525">
            <a:solidFill>
              <a:schemeClr val="tx1"/>
            </a:solidFill>
            <a:round/>
            <a:headEnd/>
            <a:tailEnd/>
          </a:ln>
          <a:effectLst/>
        </p:spPr>
        <p:txBody>
          <a:bodyPr wrap="none" anchor="ctr"/>
          <a:lstStyle/>
          <a:p>
            <a:endParaRPr lang="de-AT"/>
          </a:p>
        </p:txBody>
      </p:sp>
      <p:sp>
        <p:nvSpPr>
          <p:cNvPr id="15443" name="Arc 118"/>
          <p:cNvSpPr>
            <a:spLocks/>
          </p:cNvSpPr>
          <p:nvPr/>
        </p:nvSpPr>
        <p:spPr bwMode="auto">
          <a:xfrm flipH="1">
            <a:off x="5378450" y="3585573"/>
            <a:ext cx="677863" cy="333375"/>
          </a:xfrm>
          <a:custGeom>
            <a:avLst/>
            <a:gdLst>
              <a:gd name="T0" fmla="*/ 677863 w 21697"/>
              <a:gd name="T1" fmla="*/ 3627 h 21600"/>
              <a:gd name="T2" fmla="*/ 0 w 21697"/>
              <a:gd name="T3" fmla="*/ 333375 h 21600"/>
              <a:gd name="T4" fmla="*/ 3062 w 21697"/>
              <a:gd name="T5" fmla="*/ 0 h 21600"/>
              <a:gd name="T6" fmla="*/ 0 60000 65536"/>
              <a:gd name="T7" fmla="*/ 0 60000 65536"/>
              <a:gd name="T8" fmla="*/ 0 60000 65536"/>
            </a:gdLst>
            <a:ahLst/>
            <a:cxnLst>
              <a:cxn ang="T6">
                <a:pos x="T0" y="T1"/>
              </a:cxn>
              <a:cxn ang="T7">
                <a:pos x="T2" y="T3"/>
              </a:cxn>
              <a:cxn ang="T8">
                <a:pos x="T4" y="T5"/>
              </a:cxn>
            </a:cxnLst>
            <a:rect l="0" t="0" r="r" b="b"/>
            <a:pathLst>
              <a:path w="21697" h="21600" fill="none" extrusionOk="0">
                <a:moveTo>
                  <a:pt x="21696" y="234"/>
                </a:moveTo>
                <a:cubicBezTo>
                  <a:pt x="21567" y="12071"/>
                  <a:pt x="11935" y="21599"/>
                  <a:pt x="98" y="21600"/>
                </a:cubicBezTo>
                <a:cubicBezTo>
                  <a:pt x="65" y="21600"/>
                  <a:pt x="32" y="21599"/>
                  <a:pt x="0" y="21599"/>
                </a:cubicBezTo>
              </a:path>
              <a:path w="21697" h="21600" stroke="0" extrusionOk="0">
                <a:moveTo>
                  <a:pt x="21696" y="234"/>
                </a:moveTo>
                <a:cubicBezTo>
                  <a:pt x="21567" y="12071"/>
                  <a:pt x="11935" y="21599"/>
                  <a:pt x="98" y="21600"/>
                </a:cubicBezTo>
                <a:cubicBezTo>
                  <a:pt x="65" y="21600"/>
                  <a:pt x="32" y="21599"/>
                  <a:pt x="0" y="21599"/>
                </a:cubicBezTo>
                <a:lnTo>
                  <a:pt x="98" y="0"/>
                </a:lnTo>
                <a:lnTo>
                  <a:pt x="21696" y="234"/>
                </a:lnTo>
                <a:close/>
              </a:path>
            </a:pathLst>
          </a:custGeom>
          <a:solidFill>
            <a:srgbClr val="EFEEED"/>
          </a:solidFill>
          <a:ln w="9525">
            <a:solidFill>
              <a:schemeClr val="tx1"/>
            </a:solidFill>
            <a:round/>
            <a:headEnd/>
            <a:tailEnd/>
          </a:ln>
          <a:effectLst/>
        </p:spPr>
        <p:txBody>
          <a:bodyPr wrap="none" anchor="ctr"/>
          <a:lstStyle/>
          <a:p>
            <a:endParaRPr lang="de-AT"/>
          </a:p>
        </p:txBody>
      </p:sp>
      <p:sp>
        <p:nvSpPr>
          <p:cNvPr id="15444" name="Oval 119"/>
          <p:cNvSpPr>
            <a:spLocks noChangeArrowheads="1"/>
          </p:cNvSpPr>
          <p:nvPr/>
        </p:nvSpPr>
        <p:spPr bwMode="auto">
          <a:xfrm>
            <a:off x="6802438" y="3985623"/>
            <a:ext cx="1289050" cy="665162"/>
          </a:xfrm>
          <a:prstGeom prst="ellipse">
            <a:avLst/>
          </a:prstGeom>
          <a:solidFill>
            <a:srgbClr val="EFEEED"/>
          </a:solidFill>
          <a:ln w="9525" algn="ctr">
            <a:solidFill>
              <a:schemeClr val="tx1"/>
            </a:solid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GB" altLang="de-DE" b="1">
              <a:latin typeface="+mn-lt"/>
            </a:endParaRPr>
          </a:p>
        </p:txBody>
      </p:sp>
      <p:sp>
        <p:nvSpPr>
          <p:cNvPr id="15445" name="Rectangle 120"/>
          <p:cNvSpPr>
            <a:spLocks noChangeArrowheads="1"/>
          </p:cNvSpPr>
          <p:nvPr/>
        </p:nvSpPr>
        <p:spPr bwMode="auto">
          <a:xfrm>
            <a:off x="6934200" y="4118973"/>
            <a:ext cx="1022350" cy="366712"/>
          </a:xfrm>
          <a:prstGeom prst="rect">
            <a:avLst/>
          </a:prstGeom>
          <a:solidFill>
            <a:srgbClr val="EFEEED"/>
          </a:solidFill>
          <a:ln>
            <a:noFill/>
          </a:ln>
          <a:effectLst/>
        </p:spPr>
        <p:txBody>
          <a:bodyPr>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b="1">
                <a:latin typeface="+mn-lt"/>
              </a:rPr>
              <a:t>Projekt</a:t>
            </a:r>
          </a:p>
        </p:txBody>
      </p:sp>
      <p:sp>
        <p:nvSpPr>
          <p:cNvPr id="124" name="Rectangle 3"/>
          <p:cNvSpPr>
            <a:spLocks noChangeArrowheads="1"/>
          </p:cNvSpPr>
          <p:nvPr/>
        </p:nvSpPr>
        <p:spPr bwMode="auto">
          <a:xfrm>
            <a:off x="6172200" y="2626723"/>
            <a:ext cx="2578100" cy="266700"/>
          </a:xfrm>
          <a:prstGeom prst="rect">
            <a:avLst/>
          </a:prstGeom>
          <a:solidFill>
            <a:schemeClr val="tx2">
              <a:lumMod val="20000"/>
              <a:lumOff val="80000"/>
            </a:schemeClr>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a:latin typeface="+mn-lt"/>
              </a:rPr>
              <a:t>sozial</a:t>
            </a:r>
          </a:p>
        </p:txBody>
      </p:sp>
      <p:sp>
        <p:nvSpPr>
          <p:cNvPr id="125" name="Rectangle 5"/>
          <p:cNvSpPr>
            <a:spLocks noChangeArrowheads="1"/>
          </p:cNvSpPr>
          <p:nvPr/>
        </p:nvSpPr>
        <p:spPr bwMode="auto">
          <a:xfrm>
            <a:off x="3525837" y="2626723"/>
            <a:ext cx="2578100" cy="266700"/>
          </a:xfrm>
          <a:prstGeom prst="rect">
            <a:avLst/>
          </a:prstGeom>
          <a:solidFill>
            <a:schemeClr val="tx2">
              <a:lumMod val="20000"/>
              <a:lumOff val="80000"/>
            </a:schemeClr>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a:latin typeface="+mn-lt"/>
              </a:rPr>
              <a:t>sachlich</a:t>
            </a:r>
          </a:p>
        </p:txBody>
      </p:sp>
      <p:sp>
        <p:nvSpPr>
          <p:cNvPr id="126" name="Rectangle 6"/>
          <p:cNvSpPr>
            <a:spLocks noChangeArrowheads="1"/>
          </p:cNvSpPr>
          <p:nvPr/>
        </p:nvSpPr>
        <p:spPr bwMode="auto">
          <a:xfrm>
            <a:off x="876300" y="2626723"/>
            <a:ext cx="2579687" cy="266700"/>
          </a:xfrm>
          <a:prstGeom prst="rect">
            <a:avLst/>
          </a:prstGeom>
          <a:solidFill>
            <a:schemeClr val="tx2">
              <a:lumMod val="20000"/>
              <a:lumOff val="80000"/>
            </a:schemeClr>
          </a:solidFill>
          <a:ln w="9525" algn="ctr">
            <a:no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AT" altLang="de-DE" dirty="0">
                <a:latin typeface="+mn-lt"/>
              </a:rPr>
              <a:t>zeitlich</a:t>
            </a:r>
          </a:p>
        </p:txBody>
      </p:sp>
      <p:sp>
        <p:nvSpPr>
          <p:cNvPr id="15411" name="Line 86"/>
          <p:cNvSpPr>
            <a:spLocks noChangeShapeType="1"/>
          </p:cNvSpPr>
          <p:nvPr/>
        </p:nvSpPr>
        <p:spPr bwMode="auto">
          <a:xfrm flipH="1" flipV="1">
            <a:off x="6648449" y="3518898"/>
            <a:ext cx="493713" cy="49926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5409" name="Line 84"/>
          <p:cNvSpPr>
            <a:spLocks noChangeShapeType="1"/>
          </p:cNvSpPr>
          <p:nvPr/>
        </p:nvSpPr>
        <p:spPr bwMode="auto">
          <a:xfrm flipV="1">
            <a:off x="7678020" y="3518898"/>
            <a:ext cx="549993" cy="499268"/>
          </a:xfrm>
          <a:prstGeom prst="line">
            <a:avLst/>
          </a:prstGeom>
          <a:noFill/>
          <a:ln w="381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28" name="Text Box 121"/>
          <p:cNvSpPr txBox="1">
            <a:spLocks noChangeArrowheads="1"/>
          </p:cNvSpPr>
          <p:nvPr/>
        </p:nvSpPr>
        <p:spPr bwMode="auto">
          <a:xfrm>
            <a:off x="8028628" y="5168310"/>
            <a:ext cx="7216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800" dirty="0" err="1">
                <a:latin typeface="+mn-lt"/>
              </a:rPr>
              <a:t>grafik</a:t>
            </a:r>
            <a:r>
              <a:rPr lang="de-DE" altLang="de-DE" sz="800" dirty="0">
                <a:latin typeface="+mn-lt"/>
              </a:rPr>
              <a:t> © </a:t>
            </a:r>
            <a:r>
              <a:rPr lang="de-DE" altLang="de-DE" sz="800" dirty="0" err="1">
                <a:latin typeface="+mn-lt"/>
              </a:rPr>
              <a:t>nlc</a:t>
            </a:r>
            <a:endParaRPr lang="de-DE" altLang="de-DE" sz="800" dirty="0">
              <a:latin typeface="+mn-lt"/>
            </a:endParaRPr>
          </a:p>
        </p:txBody>
      </p:sp>
      <p:sp>
        <p:nvSpPr>
          <p:cNvPr id="2" name="Textfeld 1"/>
          <p:cNvSpPr txBox="1"/>
          <p:nvPr/>
        </p:nvSpPr>
        <p:spPr>
          <a:xfrm>
            <a:off x="2519662" y="5589240"/>
            <a:ext cx="4560287" cy="369332"/>
          </a:xfrm>
          <a:prstGeom prst="rect">
            <a:avLst/>
          </a:prstGeom>
          <a:noFill/>
        </p:spPr>
        <p:txBody>
          <a:bodyPr wrap="none" rtlCol="0">
            <a:spAutoFit/>
          </a:bodyPr>
          <a:lstStyle/>
          <a:p>
            <a:r>
              <a:rPr lang="de-AT" dirty="0" smtClean="0"/>
              <a:t>„ein Projekt ist nie allein auf dieser Welt“</a:t>
            </a:r>
            <a:endParaRPr lang="de-AT" dirty="0"/>
          </a:p>
        </p:txBody>
      </p:sp>
      <p:sp>
        <p:nvSpPr>
          <p:cNvPr id="41" name="Titel 1"/>
          <p:cNvSpPr txBox="1">
            <a:spLocks/>
          </p:cNvSpPr>
          <p:nvPr/>
        </p:nvSpPr>
        <p:spPr>
          <a:xfrm>
            <a:off x="432000" y="1731986"/>
            <a:ext cx="8336862" cy="6484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Projektkontext</a:t>
            </a:r>
            <a:endParaRPr lang="de-AT" b="1" dirty="0"/>
          </a:p>
        </p:txBody>
      </p:sp>
    </p:spTree>
    <p:extLst>
      <p:ext uri="{BB962C8B-B14F-4D97-AF65-F5344CB8AC3E}">
        <p14:creationId xmlns:p14="http://schemas.microsoft.com/office/powerpoint/2010/main" val="16270783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z="1400" smtClean="0">
                <a:solidFill>
                  <a:schemeClr val="tx1"/>
                </a:solidFill>
                <a:latin typeface="Arial" pitchFamily="34" charset="0"/>
              </a:rPr>
              <a:t> </a:t>
            </a:r>
            <a:endParaRPr lang="de-DE" sz="1400" dirty="0">
              <a:solidFill>
                <a:schemeClr val="tx1"/>
              </a:solidFill>
              <a:latin typeface="Arial" pitchFamily="34" charset="0"/>
            </a:endParaRPr>
          </a:p>
        </p:txBody>
      </p:sp>
      <p:sp>
        <p:nvSpPr>
          <p:cNvPr id="5" name="Foliennummernplatzhalter 4"/>
          <p:cNvSpPr>
            <a:spLocks noGrp="1"/>
          </p:cNvSpPr>
          <p:nvPr>
            <p:ph type="sldNum" sz="quarter" idx="11"/>
          </p:nvPr>
        </p:nvSpPr>
        <p:spPr/>
        <p:txBody>
          <a:bodyPr/>
          <a:lstStyle/>
          <a:p>
            <a:pPr>
              <a:defRPr/>
            </a:pPr>
            <a:r>
              <a:rPr lang="de-DE" smtClean="0"/>
              <a:t/>
            </a:r>
            <a:br>
              <a:rPr lang="de-DE" smtClean="0"/>
            </a:br>
            <a:endParaRPr lang="de-DE" dirty="0"/>
          </a:p>
        </p:txBody>
      </p:sp>
      <p:sp>
        <p:nvSpPr>
          <p:cNvPr id="6" name="Titel 1"/>
          <p:cNvSpPr txBox="1">
            <a:spLocks/>
          </p:cNvSpPr>
          <p:nvPr/>
        </p:nvSpPr>
        <p:spPr>
          <a:xfrm>
            <a:off x="432000" y="1731986"/>
            <a:ext cx="8336862" cy="6484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Projektmanagement ist…</a:t>
            </a:r>
            <a:endParaRPr lang="de-AT" b="1" dirty="0"/>
          </a:p>
        </p:txBody>
      </p:sp>
      <p:sp>
        <p:nvSpPr>
          <p:cNvPr id="7" name="Textplatzhalter 2"/>
          <p:cNvSpPr txBox="1">
            <a:spLocks/>
          </p:cNvSpPr>
          <p:nvPr/>
        </p:nvSpPr>
        <p:spPr>
          <a:xfrm>
            <a:off x="432000" y="3536687"/>
            <a:ext cx="8336862" cy="1609647"/>
          </a:xfrm>
          <a:prstGeom prst="rect">
            <a:avLst/>
          </a:prstGeom>
          <a:ln/>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AT" dirty="0" smtClean="0"/>
          </a:p>
          <a:p>
            <a:endParaRPr lang="de-AT" dirty="0" smtClean="0">
              <a:sym typeface="Wingdings" panose="05000000000000000000" pitchFamily="2" charset="2"/>
            </a:endParaRPr>
          </a:p>
          <a:p>
            <a:endParaRPr lang="de-AT" dirty="0">
              <a:sym typeface="Wingdings" panose="05000000000000000000" pitchFamily="2" charset="2"/>
            </a:endParaRPr>
          </a:p>
        </p:txBody>
      </p:sp>
      <p:sp>
        <p:nvSpPr>
          <p:cNvPr id="9" name="Textfeld 8"/>
          <p:cNvSpPr txBox="1"/>
          <p:nvPr/>
        </p:nvSpPr>
        <p:spPr>
          <a:xfrm>
            <a:off x="452355" y="2380463"/>
            <a:ext cx="8296152" cy="954107"/>
          </a:xfrm>
          <a:prstGeom prst="rect">
            <a:avLst/>
          </a:prstGeom>
          <a:noFill/>
        </p:spPr>
        <p:txBody>
          <a:bodyPr wrap="square" rtlCol="0">
            <a:spAutoFit/>
          </a:bodyPr>
          <a:lstStyle/>
          <a:p>
            <a:r>
              <a:rPr lang="de-AT" sz="1400" dirty="0" smtClean="0"/>
              <a:t>… das Planen und Durchführen eines einmaligen, komplexen Vorhabens </a:t>
            </a:r>
          </a:p>
          <a:p>
            <a:pPr marL="1200150" lvl="2" indent="-285750">
              <a:buClr>
                <a:srgbClr val="C00000"/>
              </a:buClr>
              <a:buFont typeface="Wingdings" panose="05000000000000000000" pitchFamily="2" charset="2"/>
              <a:buChar char="§"/>
            </a:pPr>
            <a:r>
              <a:rPr lang="de-AT" sz="1400" dirty="0" smtClean="0"/>
              <a:t>mit klaren Vorgaben </a:t>
            </a:r>
          </a:p>
          <a:p>
            <a:pPr marL="1200150" lvl="2" indent="-285750">
              <a:buClr>
                <a:srgbClr val="C00000"/>
              </a:buClr>
              <a:buFont typeface="Wingdings" panose="05000000000000000000" pitchFamily="2" charset="2"/>
              <a:buChar char="§"/>
            </a:pPr>
            <a:r>
              <a:rPr lang="de-AT" sz="1400" dirty="0" smtClean="0">
                <a:sym typeface="Wingdings" panose="05000000000000000000" pitchFamily="2" charset="2"/>
              </a:rPr>
              <a:t>mit </a:t>
            </a:r>
            <a:r>
              <a:rPr lang="de-AT" sz="1400" dirty="0">
                <a:sym typeface="Wingdings" panose="05000000000000000000" pitchFamily="2" charset="2"/>
              </a:rPr>
              <a:t>zeitlicher, inhaltlicher, sozialer Abgrenzung und </a:t>
            </a:r>
            <a:r>
              <a:rPr lang="de-AT" sz="1400" dirty="0" smtClean="0">
                <a:sym typeface="Wingdings" panose="05000000000000000000" pitchFamily="2" charset="2"/>
              </a:rPr>
              <a:t>Zusammenhänge</a:t>
            </a:r>
          </a:p>
          <a:p>
            <a:pPr marL="1200150" lvl="2" indent="-285750">
              <a:buClr>
                <a:srgbClr val="C00000"/>
              </a:buClr>
              <a:buFont typeface="Wingdings" panose="05000000000000000000" pitchFamily="2" charset="2"/>
              <a:buChar char="§"/>
            </a:pPr>
            <a:r>
              <a:rPr lang="de-AT" sz="1400" dirty="0">
                <a:sym typeface="Wingdings" panose="05000000000000000000" pitchFamily="2" charset="2"/>
              </a:rPr>
              <a:t>m</a:t>
            </a:r>
            <a:r>
              <a:rPr lang="de-AT" sz="1400" dirty="0" smtClean="0">
                <a:sym typeface="Wingdings" panose="05000000000000000000" pitchFamily="2" charset="2"/>
              </a:rPr>
              <a:t>it einem </a:t>
            </a:r>
            <a:r>
              <a:rPr lang="de-AT" sz="1400" dirty="0">
                <a:sym typeface="Wingdings" panose="05000000000000000000" pitchFamily="2" charset="2"/>
              </a:rPr>
              <a:t>strukturierten </a:t>
            </a:r>
            <a:r>
              <a:rPr lang="de-AT" sz="1400" dirty="0" smtClean="0">
                <a:sym typeface="Wingdings" panose="05000000000000000000" pitchFamily="2" charset="2"/>
              </a:rPr>
              <a:t>Ablauf</a:t>
            </a:r>
            <a:endParaRPr lang="de-AT" sz="1400" dirty="0">
              <a:sym typeface="Wingdings" panose="05000000000000000000" pitchFamily="2" charset="2"/>
            </a:endParaRPr>
          </a:p>
        </p:txBody>
      </p:sp>
      <p:sp>
        <p:nvSpPr>
          <p:cNvPr id="18" name="AutoShape 6"/>
          <p:cNvSpPr>
            <a:spLocks noChangeArrowheads="1"/>
          </p:cNvSpPr>
          <p:nvPr/>
        </p:nvSpPr>
        <p:spPr bwMode="auto">
          <a:xfrm>
            <a:off x="2041251" y="3827591"/>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19" name="AutoShape 7"/>
          <p:cNvSpPr>
            <a:spLocks noChangeArrowheads="1"/>
          </p:cNvSpPr>
          <p:nvPr/>
        </p:nvSpPr>
        <p:spPr bwMode="auto">
          <a:xfrm>
            <a:off x="3565251" y="3827591"/>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0" name="AutoShape 8"/>
          <p:cNvSpPr>
            <a:spLocks noChangeArrowheads="1"/>
          </p:cNvSpPr>
          <p:nvPr/>
        </p:nvSpPr>
        <p:spPr bwMode="auto">
          <a:xfrm>
            <a:off x="5089251" y="3827591"/>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1" name="AutoShape 9"/>
          <p:cNvSpPr>
            <a:spLocks noChangeArrowheads="1"/>
          </p:cNvSpPr>
          <p:nvPr/>
        </p:nvSpPr>
        <p:spPr bwMode="auto">
          <a:xfrm>
            <a:off x="6613251" y="3827591"/>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a:p>
        </p:txBody>
      </p:sp>
      <p:grpSp>
        <p:nvGrpSpPr>
          <p:cNvPr id="22" name="Group 10"/>
          <p:cNvGrpSpPr>
            <a:grpSpLocks/>
          </p:cNvGrpSpPr>
          <p:nvPr/>
        </p:nvGrpSpPr>
        <p:grpSpPr bwMode="auto">
          <a:xfrm>
            <a:off x="5622651" y="3979991"/>
            <a:ext cx="533400" cy="609600"/>
            <a:chOff x="4800" y="384"/>
            <a:chExt cx="336" cy="384"/>
          </a:xfrm>
        </p:grpSpPr>
        <p:sp>
          <p:nvSpPr>
            <p:cNvPr id="23" name="Rectangle 11"/>
            <p:cNvSpPr>
              <a:spLocks noChangeArrowheads="1"/>
            </p:cNvSpPr>
            <p:nvPr/>
          </p:nvSpPr>
          <p:spPr bwMode="auto">
            <a:xfrm>
              <a:off x="4800" y="528"/>
              <a:ext cx="336" cy="24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4" name="Rectangle 12"/>
            <p:cNvSpPr>
              <a:spLocks noChangeArrowheads="1"/>
            </p:cNvSpPr>
            <p:nvPr/>
          </p:nvSpPr>
          <p:spPr bwMode="auto">
            <a:xfrm>
              <a:off x="4848" y="576"/>
              <a:ext cx="96" cy="192"/>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5" name="Rectangle 13"/>
            <p:cNvSpPr>
              <a:spLocks noChangeArrowheads="1"/>
            </p:cNvSpPr>
            <p:nvPr/>
          </p:nvSpPr>
          <p:spPr bwMode="auto">
            <a:xfrm>
              <a:off x="4992" y="576"/>
              <a:ext cx="96" cy="96"/>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6" name="AutoShape 14"/>
            <p:cNvSpPr>
              <a:spLocks noChangeArrowheads="1"/>
            </p:cNvSpPr>
            <p:nvPr/>
          </p:nvSpPr>
          <p:spPr bwMode="auto">
            <a:xfrm>
              <a:off x="4800" y="384"/>
              <a:ext cx="336" cy="144"/>
            </a:xfrm>
            <a:prstGeom prst="triangle">
              <a:avLst>
                <a:gd name="adj" fmla="val 50000"/>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grpSp>
      <p:sp>
        <p:nvSpPr>
          <p:cNvPr id="27" name="Rectangle 15"/>
          <p:cNvSpPr>
            <a:spLocks noChangeArrowheads="1"/>
          </p:cNvSpPr>
          <p:nvPr/>
        </p:nvSpPr>
        <p:spPr bwMode="auto">
          <a:xfrm>
            <a:off x="4098651" y="4208591"/>
            <a:ext cx="533400" cy="3810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8" name="AutoShape 16"/>
          <p:cNvSpPr>
            <a:spLocks noChangeArrowheads="1"/>
          </p:cNvSpPr>
          <p:nvPr/>
        </p:nvSpPr>
        <p:spPr bwMode="auto">
          <a:xfrm>
            <a:off x="4098651" y="3979991"/>
            <a:ext cx="533400" cy="228600"/>
          </a:xfrm>
          <a:prstGeom prst="triangle">
            <a:avLst>
              <a:gd name="adj" fmla="val 50000"/>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9" name="Rectangle 17"/>
          <p:cNvSpPr>
            <a:spLocks noChangeArrowheads="1"/>
          </p:cNvSpPr>
          <p:nvPr/>
        </p:nvSpPr>
        <p:spPr bwMode="auto">
          <a:xfrm>
            <a:off x="2498451" y="4132391"/>
            <a:ext cx="533400" cy="381000"/>
          </a:xfrm>
          <a:prstGeom prst="rect">
            <a:avLst/>
          </a:prstGeom>
          <a:solidFill>
            <a:srgbClr val="F2F2ED"/>
          </a:solidFill>
          <a:ln w="28575">
            <a:solidFill>
              <a:schemeClr val="tx1"/>
            </a:solidFill>
            <a:miter lim="800000"/>
            <a:headEnd type="none" w="sm" len="sm"/>
            <a:tailEnd type="none" w="sm" len="sm"/>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30" name="Line 18"/>
          <p:cNvSpPr>
            <a:spLocks noChangeShapeType="1"/>
          </p:cNvSpPr>
          <p:nvPr/>
        </p:nvSpPr>
        <p:spPr bwMode="auto">
          <a:xfrm flipV="1">
            <a:off x="2498451" y="3903791"/>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 name="Line 19"/>
          <p:cNvSpPr>
            <a:spLocks noChangeShapeType="1"/>
          </p:cNvSpPr>
          <p:nvPr/>
        </p:nvSpPr>
        <p:spPr bwMode="auto">
          <a:xfrm flipV="1">
            <a:off x="3031851" y="3903791"/>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2" name="Line 20"/>
          <p:cNvSpPr>
            <a:spLocks noChangeShapeType="1"/>
          </p:cNvSpPr>
          <p:nvPr/>
        </p:nvSpPr>
        <p:spPr bwMode="auto">
          <a:xfrm flipH="1" flipV="1">
            <a:off x="2422251" y="3956178"/>
            <a:ext cx="6858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 name="Line 21"/>
          <p:cNvSpPr>
            <a:spLocks noChangeShapeType="1"/>
          </p:cNvSpPr>
          <p:nvPr/>
        </p:nvSpPr>
        <p:spPr bwMode="auto">
          <a:xfrm flipH="1">
            <a:off x="2460351" y="3913316"/>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 name="Line 22"/>
          <p:cNvSpPr>
            <a:spLocks noChangeShapeType="1"/>
          </p:cNvSpPr>
          <p:nvPr/>
        </p:nvSpPr>
        <p:spPr bwMode="auto">
          <a:xfrm flipH="1">
            <a:off x="2993751" y="3913316"/>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5" name="Line 23"/>
          <p:cNvSpPr>
            <a:spLocks noChangeShapeType="1"/>
          </p:cNvSpPr>
          <p:nvPr/>
        </p:nvSpPr>
        <p:spPr bwMode="auto">
          <a:xfrm rot="5400000" flipV="1">
            <a:off x="3182663" y="4054603"/>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6" name="Line 24"/>
          <p:cNvSpPr>
            <a:spLocks noChangeShapeType="1"/>
          </p:cNvSpPr>
          <p:nvPr/>
        </p:nvSpPr>
        <p:spPr bwMode="auto">
          <a:xfrm rot="5400000" flipV="1">
            <a:off x="3182663" y="4441953"/>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7" name="Line 25"/>
          <p:cNvSpPr>
            <a:spLocks noChangeShapeType="1"/>
          </p:cNvSpPr>
          <p:nvPr/>
        </p:nvSpPr>
        <p:spPr bwMode="auto">
          <a:xfrm rot="5400000" flipH="1" flipV="1">
            <a:off x="2937395" y="4318921"/>
            <a:ext cx="533400" cy="47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8" name="Line 26"/>
          <p:cNvSpPr>
            <a:spLocks noChangeShapeType="1"/>
          </p:cNvSpPr>
          <p:nvPr/>
        </p:nvSpPr>
        <p:spPr bwMode="auto">
          <a:xfrm rot="5400000" flipH="1">
            <a:off x="3173138" y="4092703"/>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9" name="Line 27"/>
          <p:cNvSpPr>
            <a:spLocks noChangeShapeType="1"/>
          </p:cNvSpPr>
          <p:nvPr/>
        </p:nvSpPr>
        <p:spPr bwMode="auto">
          <a:xfrm rot="5400000" flipH="1">
            <a:off x="3173138" y="4480053"/>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0" name="AutoShape 28"/>
          <p:cNvSpPr>
            <a:spLocks noChangeArrowheads="1"/>
          </p:cNvSpPr>
          <p:nvPr/>
        </p:nvSpPr>
        <p:spPr bwMode="auto">
          <a:xfrm>
            <a:off x="2346051" y="4437191"/>
            <a:ext cx="76200" cy="152400"/>
          </a:xfrm>
          <a:prstGeom prst="triangle">
            <a:avLst>
              <a:gd name="adj" fmla="val 50000"/>
            </a:avLst>
          </a:prstGeom>
          <a:solidFill>
            <a:srgbClr val="4D4D4D"/>
          </a:solidFill>
          <a:ln>
            <a:noFill/>
          </a:ln>
          <a:effectLst/>
          <a:extLs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41" name="Rectangle 29"/>
          <p:cNvSpPr>
            <a:spLocks noChangeArrowheads="1"/>
          </p:cNvSpPr>
          <p:nvPr/>
        </p:nvSpPr>
        <p:spPr bwMode="auto">
          <a:xfrm>
            <a:off x="2261913" y="4540378"/>
            <a:ext cx="257175" cy="201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de-DE" altLang="de-DE" sz="800" b="1">
                <a:solidFill>
                  <a:srgbClr val="4D4D4D"/>
                </a:solidFill>
              </a:rPr>
              <a:t>N</a:t>
            </a:r>
            <a:endParaRPr lang="de-AT" altLang="de-DE" sz="800" b="1">
              <a:solidFill>
                <a:srgbClr val="4D4D4D"/>
              </a:solidFill>
            </a:endParaRPr>
          </a:p>
        </p:txBody>
      </p:sp>
      <p:grpSp>
        <p:nvGrpSpPr>
          <p:cNvPr id="42" name="Group 61"/>
          <p:cNvGrpSpPr>
            <a:grpSpLocks/>
          </p:cNvGrpSpPr>
          <p:nvPr/>
        </p:nvGrpSpPr>
        <p:grpSpPr bwMode="auto">
          <a:xfrm>
            <a:off x="517251" y="3827591"/>
            <a:ext cx="1600200" cy="990600"/>
            <a:chOff x="521" y="1797"/>
            <a:chExt cx="1008" cy="624"/>
          </a:xfrm>
          <a:solidFill>
            <a:srgbClr val="F2F2ED"/>
          </a:solidFill>
        </p:grpSpPr>
        <p:sp>
          <p:nvSpPr>
            <p:cNvPr id="43" name="AutoShape 5"/>
            <p:cNvSpPr>
              <a:spLocks noChangeArrowheads="1"/>
            </p:cNvSpPr>
            <p:nvPr/>
          </p:nvSpPr>
          <p:spPr bwMode="auto">
            <a:xfrm>
              <a:off x="521" y="1797"/>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44" name="Freeform 30"/>
            <p:cNvSpPr>
              <a:spLocks/>
            </p:cNvSpPr>
            <p:nvPr/>
          </p:nvSpPr>
          <p:spPr bwMode="auto">
            <a:xfrm>
              <a:off x="923" y="2061"/>
              <a:ext cx="12" cy="192"/>
            </a:xfrm>
            <a:custGeom>
              <a:avLst/>
              <a:gdLst>
                <a:gd name="T0" fmla="*/ 0 w 12"/>
                <a:gd name="T1" fmla="*/ 192 h 192"/>
                <a:gd name="T2" fmla="*/ 12 w 12"/>
                <a:gd name="T3" fmla="*/ 0 h 192"/>
                <a:gd name="T4" fmla="*/ 0 60000 65536"/>
                <a:gd name="T5" fmla="*/ 0 60000 65536"/>
              </a:gdLst>
              <a:ahLst/>
              <a:cxnLst>
                <a:cxn ang="T4">
                  <a:pos x="T0" y="T1"/>
                </a:cxn>
                <a:cxn ang="T5">
                  <a:pos x="T2" y="T3"/>
                </a:cxn>
              </a:cxnLst>
              <a:rect l="0" t="0" r="r" b="b"/>
              <a:pathLst>
                <a:path w="12" h="192">
                  <a:moveTo>
                    <a:pt x="0" y="192"/>
                  </a:moveTo>
                  <a:cubicBezTo>
                    <a:pt x="4" y="128"/>
                    <a:pt x="12" y="0"/>
                    <a:pt x="12" y="0"/>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5" name="Freeform 31"/>
            <p:cNvSpPr>
              <a:spLocks/>
            </p:cNvSpPr>
            <p:nvPr/>
          </p:nvSpPr>
          <p:spPr bwMode="auto">
            <a:xfrm>
              <a:off x="923" y="2031"/>
              <a:ext cx="328" cy="313"/>
            </a:xfrm>
            <a:custGeom>
              <a:avLst/>
              <a:gdLst>
                <a:gd name="T0" fmla="*/ 0 w 328"/>
                <a:gd name="T1" fmla="*/ 228 h 313"/>
                <a:gd name="T2" fmla="*/ 324 w 328"/>
                <a:gd name="T3" fmla="*/ 48 h 313"/>
                <a:gd name="T4" fmla="*/ 312 w 328"/>
                <a:gd name="T5" fmla="*/ 0 h 313"/>
                <a:gd name="T6" fmla="*/ 12 w 328"/>
                <a:gd name="T7" fmla="*/ 12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13">
                  <a:moveTo>
                    <a:pt x="0" y="228"/>
                  </a:moveTo>
                  <a:cubicBezTo>
                    <a:pt x="328" y="209"/>
                    <a:pt x="324" y="313"/>
                    <a:pt x="324" y="48"/>
                  </a:cubicBezTo>
                  <a:cubicBezTo>
                    <a:pt x="324" y="32"/>
                    <a:pt x="316" y="16"/>
                    <a:pt x="312" y="0"/>
                  </a:cubicBezTo>
                  <a:cubicBezTo>
                    <a:pt x="24" y="12"/>
                    <a:pt x="124" y="12"/>
                    <a:pt x="12" y="12"/>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6" name="Freeform 32"/>
            <p:cNvSpPr>
              <a:spLocks/>
            </p:cNvSpPr>
            <p:nvPr/>
          </p:nvSpPr>
          <p:spPr bwMode="auto">
            <a:xfrm>
              <a:off x="735" y="1872"/>
              <a:ext cx="299" cy="399"/>
            </a:xfrm>
            <a:custGeom>
              <a:avLst/>
              <a:gdLst>
                <a:gd name="T0" fmla="*/ 182 w 299"/>
                <a:gd name="T1" fmla="*/ 387 h 399"/>
                <a:gd name="T2" fmla="*/ 98 w 299"/>
                <a:gd name="T3" fmla="*/ 357 h 399"/>
                <a:gd name="T4" fmla="*/ 20 w 299"/>
                <a:gd name="T5" fmla="*/ 297 h 399"/>
                <a:gd name="T6" fmla="*/ 32 w 299"/>
                <a:gd name="T7" fmla="*/ 207 h 399"/>
                <a:gd name="T8" fmla="*/ 62 w 299"/>
                <a:gd name="T9" fmla="*/ 87 h 399"/>
                <a:gd name="T10" fmla="*/ 170 w 299"/>
                <a:gd name="T11" fmla="*/ 141 h 399"/>
                <a:gd name="T12" fmla="*/ 200 w 299"/>
                <a:gd name="T13" fmla="*/ 171 h 399"/>
                <a:gd name="T14" fmla="*/ 212 w 299"/>
                <a:gd name="T15" fmla="*/ 147 h 399"/>
                <a:gd name="T16" fmla="*/ 230 w 299"/>
                <a:gd name="T17" fmla="*/ 129 h 399"/>
                <a:gd name="T18" fmla="*/ 272 w 299"/>
                <a:gd name="T19" fmla="*/ 39 h 399"/>
                <a:gd name="T20" fmla="*/ 290 w 299"/>
                <a:gd name="T21" fmla="*/ 9 h 399"/>
                <a:gd name="T22" fmla="*/ 248 w 299"/>
                <a:gd name="T23" fmla="*/ 21 h 399"/>
                <a:gd name="T24" fmla="*/ 140 w 299"/>
                <a:gd name="T25" fmla="*/ 69 h 399"/>
                <a:gd name="T26" fmla="*/ 110 w 299"/>
                <a:gd name="T27" fmla="*/ 81 h 399"/>
                <a:gd name="T28" fmla="*/ 80 w 299"/>
                <a:gd name="T29" fmla="*/ 99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9" h="399">
                  <a:moveTo>
                    <a:pt x="182" y="387"/>
                  </a:moveTo>
                  <a:cubicBezTo>
                    <a:pt x="146" y="372"/>
                    <a:pt x="153" y="399"/>
                    <a:pt x="98" y="357"/>
                  </a:cubicBezTo>
                  <a:cubicBezTo>
                    <a:pt x="8" y="287"/>
                    <a:pt x="88" y="324"/>
                    <a:pt x="20" y="297"/>
                  </a:cubicBezTo>
                  <a:cubicBezTo>
                    <a:pt x="0" y="267"/>
                    <a:pt x="24" y="241"/>
                    <a:pt x="32" y="207"/>
                  </a:cubicBezTo>
                  <a:cubicBezTo>
                    <a:pt x="58" y="91"/>
                    <a:pt x="36" y="151"/>
                    <a:pt x="62" y="87"/>
                  </a:cubicBezTo>
                  <a:cubicBezTo>
                    <a:pt x="105" y="104"/>
                    <a:pt x="133" y="116"/>
                    <a:pt x="170" y="141"/>
                  </a:cubicBezTo>
                  <a:cubicBezTo>
                    <a:pt x="173" y="145"/>
                    <a:pt x="189" y="175"/>
                    <a:pt x="200" y="171"/>
                  </a:cubicBezTo>
                  <a:cubicBezTo>
                    <a:pt x="208" y="168"/>
                    <a:pt x="207" y="154"/>
                    <a:pt x="212" y="147"/>
                  </a:cubicBezTo>
                  <a:cubicBezTo>
                    <a:pt x="217" y="140"/>
                    <a:pt x="224" y="135"/>
                    <a:pt x="230" y="129"/>
                  </a:cubicBezTo>
                  <a:cubicBezTo>
                    <a:pt x="242" y="98"/>
                    <a:pt x="257" y="68"/>
                    <a:pt x="272" y="39"/>
                  </a:cubicBezTo>
                  <a:cubicBezTo>
                    <a:pt x="277" y="29"/>
                    <a:pt x="299" y="16"/>
                    <a:pt x="290" y="9"/>
                  </a:cubicBezTo>
                  <a:cubicBezTo>
                    <a:pt x="278" y="0"/>
                    <a:pt x="262" y="17"/>
                    <a:pt x="248" y="21"/>
                  </a:cubicBezTo>
                  <a:cubicBezTo>
                    <a:pt x="193" y="54"/>
                    <a:pt x="231" y="34"/>
                    <a:pt x="140" y="69"/>
                  </a:cubicBezTo>
                  <a:cubicBezTo>
                    <a:pt x="130" y="73"/>
                    <a:pt x="120" y="77"/>
                    <a:pt x="110" y="81"/>
                  </a:cubicBezTo>
                  <a:cubicBezTo>
                    <a:pt x="99" y="85"/>
                    <a:pt x="80" y="99"/>
                    <a:pt x="80" y="99"/>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7" name="Freeform 33"/>
            <p:cNvSpPr>
              <a:spLocks/>
            </p:cNvSpPr>
            <p:nvPr/>
          </p:nvSpPr>
          <p:spPr bwMode="auto">
            <a:xfrm>
              <a:off x="1022" y="1876"/>
              <a:ext cx="219" cy="169"/>
            </a:xfrm>
            <a:custGeom>
              <a:avLst/>
              <a:gdLst>
                <a:gd name="T0" fmla="*/ 0 w 219"/>
                <a:gd name="T1" fmla="*/ 2 h 169"/>
                <a:gd name="T2" fmla="*/ 45 w 219"/>
                <a:gd name="T3" fmla="*/ 17 h 169"/>
                <a:gd name="T4" fmla="*/ 123 w 219"/>
                <a:gd name="T5" fmla="*/ 5 h 169"/>
                <a:gd name="T6" fmla="*/ 135 w 219"/>
                <a:gd name="T7" fmla="*/ 35 h 169"/>
                <a:gd name="T8" fmla="*/ 153 w 219"/>
                <a:gd name="T9" fmla="*/ 47 h 169"/>
                <a:gd name="T10" fmla="*/ 183 w 219"/>
                <a:gd name="T11" fmla="*/ 77 h 169"/>
                <a:gd name="T12" fmla="*/ 219 w 219"/>
                <a:gd name="T13" fmla="*/ 169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169">
                  <a:moveTo>
                    <a:pt x="0" y="2"/>
                  </a:moveTo>
                  <a:cubicBezTo>
                    <a:pt x="8" y="6"/>
                    <a:pt x="36" y="17"/>
                    <a:pt x="45" y="17"/>
                  </a:cubicBezTo>
                  <a:cubicBezTo>
                    <a:pt x="71" y="17"/>
                    <a:pt x="97" y="0"/>
                    <a:pt x="123" y="5"/>
                  </a:cubicBezTo>
                  <a:cubicBezTo>
                    <a:pt x="134" y="7"/>
                    <a:pt x="129" y="26"/>
                    <a:pt x="135" y="35"/>
                  </a:cubicBezTo>
                  <a:cubicBezTo>
                    <a:pt x="139" y="41"/>
                    <a:pt x="147" y="43"/>
                    <a:pt x="153" y="47"/>
                  </a:cubicBezTo>
                  <a:cubicBezTo>
                    <a:pt x="185" y="95"/>
                    <a:pt x="143" y="37"/>
                    <a:pt x="183" y="77"/>
                  </a:cubicBezTo>
                  <a:cubicBezTo>
                    <a:pt x="200" y="94"/>
                    <a:pt x="201" y="151"/>
                    <a:pt x="219" y="169"/>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8" name="Freeform 34"/>
            <p:cNvSpPr>
              <a:spLocks/>
            </p:cNvSpPr>
            <p:nvPr/>
          </p:nvSpPr>
          <p:spPr bwMode="auto">
            <a:xfrm>
              <a:off x="952" y="2109"/>
              <a:ext cx="136" cy="162"/>
            </a:xfrm>
            <a:custGeom>
              <a:avLst/>
              <a:gdLst>
                <a:gd name="T0" fmla="*/ 13 w 136"/>
                <a:gd name="T1" fmla="*/ 144 h 162"/>
                <a:gd name="T2" fmla="*/ 103 w 136"/>
                <a:gd name="T3" fmla="*/ 0 h 162"/>
                <a:gd name="T4" fmla="*/ 115 w 136"/>
                <a:gd name="T5" fmla="*/ 162 h 162"/>
                <a:gd name="T6" fmla="*/ 0 60000 65536"/>
                <a:gd name="T7" fmla="*/ 0 60000 65536"/>
                <a:gd name="T8" fmla="*/ 0 60000 65536"/>
              </a:gdLst>
              <a:ahLst/>
              <a:cxnLst>
                <a:cxn ang="T6">
                  <a:pos x="T0" y="T1"/>
                </a:cxn>
                <a:cxn ang="T7">
                  <a:pos x="T2" y="T3"/>
                </a:cxn>
                <a:cxn ang="T8">
                  <a:pos x="T4" y="T5"/>
                </a:cxn>
              </a:cxnLst>
              <a:rect l="0" t="0" r="r" b="b"/>
              <a:pathLst>
                <a:path w="136" h="162">
                  <a:moveTo>
                    <a:pt x="13" y="144"/>
                  </a:moveTo>
                  <a:cubicBezTo>
                    <a:pt x="26" y="22"/>
                    <a:pt x="0" y="21"/>
                    <a:pt x="103" y="0"/>
                  </a:cubicBezTo>
                  <a:cubicBezTo>
                    <a:pt x="136" y="65"/>
                    <a:pt x="115" y="15"/>
                    <a:pt x="115" y="162"/>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9" name="Freeform 35"/>
            <p:cNvSpPr>
              <a:spLocks/>
            </p:cNvSpPr>
            <p:nvPr/>
          </p:nvSpPr>
          <p:spPr bwMode="auto">
            <a:xfrm>
              <a:off x="1115" y="2097"/>
              <a:ext cx="90" cy="118"/>
            </a:xfrm>
            <a:custGeom>
              <a:avLst/>
              <a:gdLst>
                <a:gd name="T0" fmla="*/ 0 w 90"/>
                <a:gd name="T1" fmla="*/ 24 h 118"/>
                <a:gd name="T2" fmla="*/ 21 w 90"/>
                <a:gd name="T3" fmla="*/ 96 h 118"/>
                <a:gd name="T4" fmla="*/ 90 w 90"/>
                <a:gd name="T5" fmla="*/ 102 h 118"/>
                <a:gd name="T6" fmla="*/ 78 w 90"/>
                <a:gd name="T7" fmla="*/ 0 h 118"/>
                <a:gd name="T8" fmla="*/ 0 w 90"/>
                <a:gd name="T9" fmla="*/ 24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18">
                  <a:moveTo>
                    <a:pt x="0" y="24"/>
                  </a:moveTo>
                  <a:cubicBezTo>
                    <a:pt x="22" y="79"/>
                    <a:pt x="3" y="30"/>
                    <a:pt x="21" y="96"/>
                  </a:cubicBezTo>
                  <a:cubicBezTo>
                    <a:pt x="37" y="92"/>
                    <a:pt x="85" y="118"/>
                    <a:pt x="90" y="102"/>
                  </a:cubicBezTo>
                  <a:cubicBezTo>
                    <a:pt x="87" y="51"/>
                    <a:pt x="87" y="42"/>
                    <a:pt x="78" y="0"/>
                  </a:cubicBezTo>
                  <a:cubicBezTo>
                    <a:pt x="42" y="12"/>
                    <a:pt x="30" y="4"/>
                    <a:pt x="0" y="24"/>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0" name="Freeform 36"/>
            <p:cNvSpPr>
              <a:spLocks/>
            </p:cNvSpPr>
            <p:nvPr/>
          </p:nvSpPr>
          <p:spPr bwMode="auto">
            <a:xfrm>
              <a:off x="808" y="2061"/>
              <a:ext cx="67" cy="109"/>
            </a:xfrm>
            <a:custGeom>
              <a:avLst/>
              <a:gdLst>
                <a:gd name="T0" fmla="*/ 7 w 67"/>
                <a:gd name="T1" fmla="*/ 0 h 109"/>
                <a:gd name="T2" fmla="*/ 4 w 67"/>
                <a:gd name="T3" fmla="*/ 72 h 109"/>
                <a:gd name="T4" fmla="*/ 67 w 67"/>
                <a:gd name="T5" fmla="*/ 102 h 109"/>
                <a:gd name="T6" fmla="*/ 55 w 67"/>
                <a:gd name="T7" fmla="*/ 30 h 109"/>
                <a:gd name="T8" fmla="*/ 7 w 67"/>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9">
                  <a:moveTo>
                    <a:pt x="7" y="0"/>
                  </a:moveTo>
                  <a:cubicBezTo>
                    <a:pt x="0" y="5"/>
                    <a:pt x="10" y="36"/>
                    <a:pt x="4" y="72"/>
                  </a:cubicBezTo>
                  <a:cubicBezTo>
                    <a:pt x="25" y="93"/>
                    <a:pt x="59" y="109"/>
                    <a:pt x="67" y="102"/>
                  </a:cubicBezTo>
                  <a:cubicBezTo>
                    <a:pt x="63" y="78"/>
                    <a:pt x="67" y="51"/>
                    <a:pt x="55" y="30"/>
                  </a:cubicBezTo>
                  <a:cubicBezTo>
                    <a:pt x="45" y="14"/>
                    <a:pt x="7" y="0"/>
                    <a:pt x="7" y="0"/>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51" name="Freeform 37"/>
            <p:cNvSpPr>
              <a:spLocks/>
            </p:cNvSpPr>
            <p:nvPr/>
          </p:nvSpPr>
          <p:spPr bwMode="auto">
            <a:xfrm>
              <a:off x="1286" y="2159"/>
              <a:ext cx="142" cy="142"/>
            </a:xfrm>
            <a:custGeom>
              <a:avLst/>
              <a:gdLst>
                <a:gd name="T0" fmla="*/ 39 w 142"/>
                <a:gd name="T1" fmla="*/ 100 h 142"/>
                <a:gd name="T2" fmla="*/ 39 w 142"/>
                <a:gd name="T3" fmla="*/ 52 h 142"/>
                <a:gd name="T4" fmla="*/ 51 w 142"/>
                <a:gd name="T5" fmla="*/ 82 h 142"/>
                <a:gd name="T6" fmla="*/ 99 w 142"/>
                <a:gd name="T7" fmla="*/ 94 h 142"/>
                <a:gd name="T8" fmla="*/ 129 w 142"/>
                <a:gd name="T9" fmla="*/ 70 h 142"/>
                <a:gd name="T10" fmla="*/ 87 w 142"/>
                <a:gd name="T11" fmla="*/ 94 h 142"/>
                <a:gd name="T12" fmla="*/ 57 w 142"/>
                <a:gd name="T13" fmla="*/ 142 h 142"/>
                <a:gd name="T14" fmla="*/ 39 w 142"/>
                <a:gd name="T15" fmla="*/ 10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142">
                  <a:moveTo>
                    <a:pt x="39" y="100"/>
                  </a:moveTo>
                  <a:cubicBezTo>
                    <a:pt x="37" y="98"/>
                    <a:pt x="0" y="52"/>
                    <a:pt x="39" y="52"/>
                  </a:cubicBezTo>
                  <a:cubicBezTo>
                    <a:pt x="50" y="52"/>
                    <a:pt x="47" y="72"/>
                    <a:pt x="51" y="82"/>
                  </a:cubicBezTo>
                  <a:cubicBezTo>
                    <a:pt x="98" y="51"/>
                    <a:pt x="68" y="0"/>
                    <a:pt x="99" y="94"/>
                  </a:cubicBezTo>
                  <a:cubicBezTo>
                    <a:pt x="109" y="86"/>
                    <a:pt x="142" y="70"/>
                    <a:pt x="129" y="70"/>
                  </a:cubicBezTo>
                  <a:cubicBezTo>
                    <a:pt x="113" y="70"/>
                    <a:pt x="98" y="83"/>
                    <a:pt x="87" y="94"/>
                  </a:cubicBezTo>
                  <a:cubicBezTo>
                    <a:pt x="74" y="107"/>
                    <a:pt x="57" y="142"/>
                    <a:pt x="57" y="142"/>
                  </a:cubicBezTo>
                  <a:cubicBezTo>
                    <a:pt x="37" y="109"/>
                    <a:pt x="39" y="124"/>
                    <a:pt x="39" y="100"/>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52" name="Group 38"/>
          <p:cNvGrpSpPr>
            <a:grpSpLocks/>
          </p:cNvGrpSpPr>
          <p:nvPr/>
        </p:nvGrpSpPr>
        <p:grpSpPr bwMode="auto">
          <a:xfrm>
            <a:off x="7146651" y="3979991"/>
            <a:ext cx="533400" cy="609600"/>
            <a:chOff x="4800" y="384"/>
            <a:chExt cx="336" cy="384"/>
          </a:xfrm>
          <a:solidFill>
            <a:srgbClr val="F2F2ED"/>
          </a:solidFill>
        </p:grpSpPr>
        <p:sp>
          <p:nvSpPr>
            <p:cNvPr id="53" name="Rectangle 39"/>
            <p:cNvSpPr>
              <a:spLocks noChangeArrowheads="1"/>
            </p:cNvSpPr>
            <p:nvPr/>
          </p:nvSpPr>
          <p:spPr bwMode="auto">
            <a:xfrm>
              <a:off x="4800" y="528"/>
              <a:ext cx="336" cy="240"/>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54" name="Rectangle 40"/>
            <p:cNvSpPr>
              <a:spLocks noChangeArrowheads="1"/>
            </p:cNvSpPr>
            <p:nvPr/>
          </p:nvSpPr>
          <p:spPr bwMode="auto">
            <a:xfrm>
              <a:off x="4848" y="576"/>
              <a:ext cx="96" cy="192"/>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55" name="Rectangle 41"/>
            <p:cNvSpPr>
              <a:spLocks noChangeArrowheads="1"/>
            </p:cNvSpPr>
            <p:nvPr/>
          </p:nvSpPr>
          <p:spPr bwMode="auto">
            <a:xfrm>
              <a:off x="4992" y="576"/>
              <a:ext cx="96" cy="96"/>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56" name="AutoShape 42"/>
            <p:cNvSpPr>
              <a:spLocks noChangeArrowheads="1"/>
            </p:cNvSpPr>
            <p:nvPr/>
          </p:nvSpPr>
          <p:spPr bwMode="auto">
            <a:xfrm>
              <a:off x="4800" y="384"/>
              <a:ext cx="336" cy="144"/>
            </a:xfrm>
            <a:prstGeom prst="triangle">
              <a:avLst>
                <a:gd name="adj" fmla="val 50000"/>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grpSp>
      <p:sp>
        <p:nvSpPr>
          <p:cNvPr id="57" name="Line 43"/>
          <p:cNvSpPr>
            <a:spLocks noChangeShapeType="1"/>
          </p:cNvSpPr>
          <p:nvPr/>
        </p:nvSpPr>
        <p:spPr bwMode="auto">
          <a:xfrm flipV="1">
            <a:off x="6994251" y="4513391"/>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8" name="Line 44"/>
          <p:cNvSpPr>
            <a:spLocks noChangeShapeType="1"/>
          </p:cNvSpPr>
          <p:nvPr/>
        </p:nvSpPr>
        <p:spPr bwMode="auto">
          <a:xfrm flipV="1">
            <a:off x="69942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9" name="Line 45"/>
          <p:cNvSpPr>
            <a:spLocks noChangeShapeType="1"/>
          </p:cNvSpPr>
          <p:nvPr/>
        </p:nvSpPr>
        <p:spPr bwMode="auto">
          <a:xfrm flipH="1" flipV="1">
            <a:off x="69180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 name="Line 46"/>
          <p:cNvSpPr>
            <a:spLocks noChangeShapeType="1"/>
          </p:cNvSpPr>
          <p:nvPr/>
        </p:nvSpPr>
        <p:spPr bwMode="auto">
          <a:xfrm flipV="1">
            <a:off x="7832451" y="4513391"/>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 name="Line 47"/>
          <p:cNvSpPr>
            <a:spLocks noChangeShapeType="1"/>
          </p:cNvSpPr>
          <p:nvPr/>
        </p:nvSpPr>
        <p:spPr bwMode="auto">
          <a:xfrm flipV="1">
            <a:off x="78324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2" name="Line 48"/>
          <p:cNvSpPr>
            <a:spLocks noChangeShapeType="1"/>
          </p:cNvSpPr>
          <p:nvPr/>
        </p:nvSpPr>
        <p:spPr bwMode="auto">
          <a:xfrm flipH="1" flipV="1">
            <a:off x="77562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3" name="Line 49"/>
          <p:cNvSpPr>
            <a:spLocks noChangeShapeType="1"/>
          </p:cNvSpPr>
          <p:nvPr/>
        </p:nvSpPr>
        <p:spPr bwMode="auto">
          <a:xfrm flipV="1">
            <a:off x="7984851" y="4513391"/>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4" name="Line 50"/>
          <p:cNvSpPr>
            <a:spLocks noChangeShapeType="1"/>
          </p:cNvSpPr>
          <p:nvPr/>
        </p:nvSpPr>
        <p:spPr bwMode="auto">
          <a:xfrm flipV="1">
            <a:off x="79848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5" name="Line 51"/>
          <p:cNvSpPr>
            <a:spLocks noChangeShapeType="1"/>
          </p:cNvSpPr>
          <p:nvPr/>
        </p:nvSpPr>
        <p:spPr bwMode="auto">
          <a:xfrm flipH="1" flipV="1">
            <a:off x="79086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6" name="Line 52"/>
          <p:cNvSpPr>
            <a:spLocks noChangeShapeType="1"/>
          </p:cNvSpPr>
          <p:nvPr/>
        </p:nvSpPr>
        <p:spPr bwMode="auto">
          <a:xfrm flipV="1">
            <a:off x="6841851" y="4513391"/>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7" name="Line 53"/>
          <p:cNvSpPr>
            <a:spLocks noChangeShapeType="1"/>
          </p:cNvSpPr>
          <p:nvPr/>
        </p:nvSpPr>
        <p:spPr bwMode="auto">
          <a:xfrm flipV="1">
            <a:off x="68418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8" name="Line 54"/>
          <p:cNvSpPr>
            <a:spLocks noChangeShapeType="1"/>
          </p:cNvSpPr>
          <p:nvPr/>
        </p:nvSpPr>
        <p:spPr bwMode="auto">
          <a:xfrm flipH="1" flipV="1">
            <a:off x="6765651" y="4513391"/>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9" name="Text Box 55"/>
          <p:cNvSpPr txBox="1">
            <a:spLocks noChangeArrowheads="1"/>
          </p:cNvSpPr>
          <p:nvPr/>
        </p:nvSpPr>
        <p:spPr bwMode="auto">
          <a:xfrm>
            <a:off x="1453876" y="5124578"/>
            <a:ext cx="950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latin typeface="+mn-lt"/>
              </a:rPr>
              <a:t>Auftrag</a:t>
            </a:r>
          </a:p>
        </p:txBody>
      </p:sp>
      <p:pic>
        <p:nvPicPr>
          <p:cNvPr id="70" name="Picture 57" descr="ANd9GcSOAtbn8lzs2wTrnGy_b2KDPWelT0oB9dy64u4w3O7DcaamGvFk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651" y="4908678"/>
            <a:ext cx="94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Line 58"/>
          <p:cNvSpPr>
            <a:spLocks noChangeShapeType="1"/>
          </p:cNvSpPr>
          <p:nvPr/>
        </p:nvSpPr>
        <p:spPr bwMode="auto">
          <a:xfrm>
            <a:off x="2461938" y="5340478"/>
            <a:ext cx="4176713"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Tree>
    <p:extLst>
      <p:ext uri="{BB962C8B-B14F-4D97-AF65-F5344CB8AC3E}">
        <p14:creationId xmlns:p14="http://schemas.microsoft.com/office/powerpoint/2010/main" val="2096836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z="1400" smtClean="0">
                <a:solidFill>
                  <a:schemeClr val="tx1"/>
                </a:solidFill>
                <a:latin typeface="Arial" pitchFamily="34" charset="0"/>
              </a:rPr>
              <a:t> </a:t>
            </a:r>
            <a:endParaRPr lang="de-DE" sz="1400" dirty="0">
              <a:solidFill>
                <a:schemeClr val="tx1"/>
              </a:solidFill>
              <a:latin typeface="Arial" pitchFamily="34" charset="0"/>
            </a:endParaRPr>
          </a:p>
        </p:txBody>
      </p:sp>
      <p:sp>
        <p:nvSpPr>
          <p:cNvPr id="5" name="Foliennummernplatzhalter 4"/>
          <p:cNvSpPr>
            <a:spLocks noGrp="1"/>
          </p:cNvSpPr>
          <p:nvPr>
            <p:ph type="sldNum" sz="quarter" idx="11"/>
          </p:nvPr>
        </p:nvSpPr>
        <p:spPr/>
        <p:txBody>
          <a:bodyPr/>
          <a:lstStyle/>
          <a:p>
            <a:pPr>
              <a:defRPr/>
            </a:pPr>
            <a:r>
              <a:rPr lang="de-DE" smtClean="0"/>
              <a:t/>
            </a:r>
            <a:br>
              <a:rPr lang="de-DE" smtClean="0"/>
            </a:br>
            <a:endParaRPr lang="de-DE" dirty="0"/>
          </a:p>
        </p:txBody>
      </p:sp>
      <p:sp>
        <p:nvSpPr>
          <p:cNvPr id="6" name="Titel 1"/>
          <p:cNvSpPr txBox="1">
            <a:spLocks/>
          </p:cNvSpPr>
          <p:nvPr/>
        </p:nvSpPr>
        <p:spPr>
          <a:xfrm>
            <a:off x="445642" y="1716871"/>
            <a:ext cx="8424000" cy="972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Projektmanagement ist…</a:t>
            </a:r>
            <a:r>
              <a:rPr lang="de-AT" b="1" dirty="0" smtClean="0"/>
              <a:t/>
            </a:r>
            <a:br>
              <a:rPr lang="de-AT" b="1" dirty="0" smtClean="0"/>
            </a:br>
            <a:endParaRPr lang="de-AT" b="1" dirty="0"/>
          </a:p>
        </p:txBody>
      </p:sp>
      <p:sp>
        <p:nvSpPr>
          <p:cNvPr id="7" name="Textplatzhalter 2"/>
          <p:cNvSpPr txBox="1">
            <a:spLocks/>
          </p:cNvSpPr>
          <p:nvPr/>
        </p:nvSpPr>
        <p:spPr>
          <a:xfrm>
            <a:off x="432000" y="2771998"/>
            <a:ext cx="8336862" cy="3389011"/>
          </a:xfrm>
          <a:prstGeom prst="rect">
            <a:avLst/>
          </a:prstGeom>
          <a:ln/>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AT" dirty="0" smtClean="0"/>
          </a:p>
          <a:p>
            <a:endParaRPr lang="de-AT" dirty="0" smtClean="0">
              <a:sym typeface="Wingdings" panose="05000000000000000000" pitchFamily="2" charset="2"/>
            </a:endParaRPr>
          </a:p>
          <a:p>
            <a:endParaRPr lang="de-AT" dirty="0">
              <a:sym typeface="Wingdings" panose="05000000000000000000" pitchFamily="2" charset="2"/>
            </a:endParaRPr>
          </a:p>
        </p:txBody>
      </p:sp>
      <p:sp>
        <p:nvSpPr>
          <p:cNvPr id="9" name="Textfeld 8"/>
          <p:cNvSpPr txBox="1"/>
          <p:nvPr/>
        </p:nvSpPr>
        <p:spPr>
          <a:xfrm>
            <a:off x="466047" y="2279006"/>
            <a:ext cx="8039425" cy="523220"/>
          </a:xfrm>
          <a:prstGeom prst="rect">
            <a:avLst/>
          </a:prstGeom>
          <a:noFill/>
        </p:spPr>
        <p:txBody>
          <a:bodyPr wrap="square" rtlCol="0">
            <a:spAutoFit/>
          </a:bodyPr>
          <a:lstStyle/>
          <a:p>
            <a:r>
              <a:rPr lang="de-AT" sz="1400" dirty="0" smtClean="0">
                <a:sym typeface="Wingdings" panose="05000000000000000000" pitchFamily="2" charset="2"/>
              </a:rPr>
              <a:t>… eine </a:t>
            </a:r>
            <a:r>
              <a:rPr lang="de-AT" sz="1400" dirty="0">
                <a:sym typeface="Wingdings" panose="05000000000000000000" pitchFamily="2" charset="2"/>
              </a:rPr>
              <a:t>eigene </a:t>
            </a:r>
            <a:r>
              <a:rPr lang="de-AT" sz="1400" dirty="0" smtClean="0">
                <a:sym typeface="Wingdings" panose="05000000000000000000" pitchFamily="2" charset="2"/>
              </a:rPr>
              <a:t>Organisation</a:t>
            </a:r>
            <a:r>
              <a:rPr lang="de-AT" sz="1400" dirty="0">
                <a:sym typeface="Wingdings" panose="05000000000000000000" pitchFamily="2" charset="2"/>
              </a:rPr>
              <a:t> </a:t>
            </a:r>
            <a:r>
              <a:rPr lang="de-AT" sz="1400" dirty="0" smtClean="0">
                <a:sym typeface="Wingdings" panose="05000000000000000000" pitchFamily="2" charset="2"/>
              </a:rPr>
              <a:t>mit definierten Rollen und klaren Kompetenzen, mit begleitender Steuerung und Kontrolle sowie entsprechender Kommunikation nach innen und außen.</a:t>
            </a:r>
          </a:p>
        </p:txBody>
      </p:sp>
      <p:grpSp>
        <p:nvGrpSpPr>
          <p:cNvPr id="18" name="Gruppieren 17"/>
          <p:cNvGrpSpPr/>
          <p:nvPr/>
        </p:nvGrpSpPr>
        <p:grpSpPr>
          <a:xfrm>
            <a:off x="956411" y="3007696"/>
            <a:ext cx="7356315" cy="3371270"/>
            <a:chOff x="304800" y="1676400"/>
            <a:chExt cx="8534400" cy="4343400"/>
          </a:xfrm>
        </p:grpSpPr>
        <p:sp>
          <p:nvSpPr>
            <p:cNvPr id="19" name="Line 2"/>
            <p:cNvSpPr>
              <a:spLocks noChangeShapeType="1"/>
            </p:cNvSpPr>
            <p:nvPr/>
          </p:nvSpPr>
          <p:spPr bwMode="auto">
            <a:xfrm>
              <a:off x="7086600" y="1676400"/>
              <a:ext cx="0" cy="3200400"/>
            </a:xfrm>
            <a:prstGeom prst="line">
              <a:avLst/>
            </a:prstGeom>
            <a:noFill/>
            <a:ln w="38100">
              <a:solidFill>
                <a:srgbClr val="5F5F5F"/>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 name="Line 3"/>
            <p:cNvSpPr>
              <a:spLocks noChangeShapeType="1"/>
            </p:cNvSpPr>
            <p:nvPr/>
          </p:nvSpPr>
          <p:spPr bwMode="auto">
            <a:xfrm>
              <a:off x="1905000" y="1676400"/>
              <a:ext cx="0" cy="3200400"/>
            </a:xfrm>
            <a:prstGeom prst="line">
              <a:avLst/>
            </a:prstGeom>
            <a:noFill/>
            <a:ln w="38100">
              <a:solidFill>
                <a:srgbClr val="5F5F5F"/>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 name="AutoShape 4"/>
            <p:cNvSpPr>
              <a:spLocks noChangeArrowheads="1"/>
            </p:cNvSpPr>
            <p:nvPr/>
          </p:nvSpPr>
          <p:spPr bwMode="auto">
            <a:xfrm>
              <a:off x="3048000" y="26670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2" name="AutoShape 5"/>
            <p:cNvSpPr>
              <a:spLocks noChangeArrowheads="1"/>
            </p:cNvSpPr>
            <p:nvPr/>
          </p:nvSpPr>
          <p:spPr bwMode="auto">
            <a:xfrm>
              <a:off x="3124200" y="25908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3" name="AutoShape 6"/>
            <p:cNvSpPr>
              <a:spLocks noChangeArrowheads="1"/>
            </p:cNvSpPr>
            <p:nvPr/>
          </p:nvSpPr>
          <p:spPr bwMode="auto">
            <a:xfrm>
              <a:off x="4419600" y="2590800"/>
              <a:ext cx="1371600" cy="990600"/>
            </a:xfrm>
            <a:prstGeom prst="chevron">
              <a:avLst>
                <a:gd name="adj" fmla="val 15577"/>
              </a:avLst>
            </a:prstGeom>
            <a:solidFill>
              <a:schemeClr val="bg1"/>
            </a:solidFill>
            <a:ln w="12699">
              <a:solidFill>
                <a:schemeClr val="tx1"/>
              </a:solidFill>
              <a:prstDash val="dash"/>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tx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4" name="AutoShape 7"/>
            <p:cNvSpPr>
              <a:spLocks noChangeArrowheads="1"/>
            </p:cNvSpPr>
            <p:nvPr/>
          </p:nvSpPr>
          <p:spPr bwMode="auto">
            <a:xfrm>
              <a:off x="609600" y="25146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grpSp>
          <p:nvGrpSpPr>
            <p:cNvPr id="25" name="Group 8"/>
            <p:cNvGrpSpPr>
              <a:grpSpLocks/>
            </p:cNvGrpSpPr>
            <p:nvPr/>
          </p:nvGrpSpPr>
          <p:grpSpPr bwMode="auto">
            <a:xfrm>
              <a:off x="990600" y="2667000"/>
              <a:ext cx="609600" cy="685800"/>
              <a:chOff x="5232" y="2304"/>
              <a:chExt cx="432" cy="515"/>
            </a:xfrm>
          </p:grpSpPr>
          <p:sp>
            <p:nvSpPr>
              <p:cNvPr id="240" name="Freeform 9"/>
              <p:cNvSpPr>
                <a:spLocks/>
              </p:cNvSpPr>
              <p:nvPr/>
            </p:nvSpPr>
            <p:spPr bwMode="auto">
              <a:xfrm>
                <a:off x="5308" y="2366"/>
                <a:ext cx="272" cy="395"/>
              </a:xfrm>
              <a:custGeom>
                <a:avLst/>
                <a:gdLst>
                  <a:gd name="T0" fmla="*/ 162 w 711"/>
                  <a:gd name="T1" fmla="*/ 392 h 864"/>
                  <a:gd name="T2" fmla="*/ 147 w 711"/>
                  <a:gd name="T3" fmla="*/ 394 h 864"/>
                  <a:gd name="T4" fmla="*/ 130 w 711"/>
                  <a:gd name="T5" fmla="*/ 395 h 864"/>
                  <a:gd name="T6" fmla="*/ 118 w 711"/>
                  <a:gd name="T7" fmla="*/ 394 h 864"/>
                  <a:gd name="T8" fmla="*/ 114 w 711"/>
                  <a:gd name="T9" fmla="*/ 393 h 864"/>
                  <a:gd name="T10" fmla="*/ 111 w 711"/>
                  <a:gd name="T11" fmla="*/ 392 h 864"/>
                  <a:gd name="T12" fmla="*/ 105 w 711"/>
                  <a:gd name="T13" fmla="*/ 390 h 864"/>
                  <a:gd name="T14" fmla="*/ 100 w 711"/>
                  <a:gd name="T15" fmla="*/ 387 h 864"/>
                  <a:gd name="T16" fmla="*/ 94 w 711"/>
                  <a:gd name="T17" fmla="*/ 379 h 864"/>
                  <a:gd name="T18" fmla="*/ 89 w 711"/>
                  <a:gd name="T19" fmla="*/ 362 h 864"/>
                  <a:gd name="T20" fmla="*/ 87 w 711"/>
                  <a:gd name="T21" fmla="*/ 341 h 864"/>
                  <a:gd name="T22" fmla="*/ 83 w 711"/>
                  <a:gd name="T23" fmla="*/ 329 h 864"/>
                  <a:gd name="T24" fmla="*/ 77 w 711"/>
                  <a:gd name="T25" fmla="*/ 319 h 864"/>
                  <a:gd name="T26" fmla="*/ 70 w 711"/>
                  <a:gd name="T27" fmla="*/ 309 h 864"/>
                  <a:gd name="T28" fmla="*/ 59 w 711"/>
                  <a:gd name="T29" fmla="*/ 294 h 864"/>
                  <a:gd name="T30" fmla="*/ 44 w 711"/>
                  <a:gd name="T31" fmla="*/ 270 h 864"/>
                  <a:gd name="T32" fmla="*/ 27 w 711"/>
                  <a:gd name="T33" fmla="*/ 241 h 864"/>
                  <a:gd name="T34" fmla="*/ 13 w 711"/>
                  <a:gd name="T35" fmla="*/ 214 h 864"/>
                  <a:gd name="T36" fmla="*/ 8 w 711"/>
                  <a:gd name="T37" fmla="*/ 197 h 864"/>
                  <a:gd name="T38" fmla="*/ 4 w 711"/>
                  <a:gd name="T39" fmla="*/ 183 h 864"/>
                  <a:gd name="T40" fmla="*/ 1 w 711"/>
                  <a:gd name="T41" fmla="*/ 165 h 864"/>
                  <a:gd name="T42" fmla="*/ 0 w 711"/>
                  <a:gd name="T43" fmla="*/ 144 h 864"/>
                  <a:gd name="T44" fmla="*/ 2 w 711"/>
                  <a:gd name="T45" fmla="*/ 121 h 864"/>
                  <a:gd name="T46" fmla="*/ 8 w 711"/>
                  <a:gd name="T47" fmla="*/ 96 h 864"/>
                  <a:gd name="T48" fmla="*/ 20 w 711"/>
                  <a:gd name="T49" fmla="*/ 70 h 864"/>
                  <a:gd name="T50" fmla="*/ 39 w 711"/>
                  <a:gd name="T51" fmla="*/ 45 h 864"/>
                  <a:gd name="T52" fmla="*/ 56 w 711"/>
                  <a:gd name="T53" fmla="*/ 28 h 864"/>
                  <a:gd name="T54" fmla="*/ 67 w 711"/>
                  <a:gd name="T55" fmla="*/ 20 h 864"/>
                  <a:gd name="T56" fmla="*/ 78 w 711"/>
                  <a:gd name="T57" fmla="*/ 13 h 864"/>
                  <a:gd name="T58" fmla="*/ 89 w 711"/>
                  <a:gd name="T59" fmla="*/ 8 h 864"/>
                  <a:gd name="T60" fmla="*/ 100 w 711"/>
                  <a:gd name="T61" fmla="*/ 5 h 864"/>
                  <a:gd name="T62" fmla="*/ 111 w 711"/>
                  <a:gd name="T63" fmla="*/ 2 h 864"/>
                  <a:gd name="T64" fmla="*/ 121 w 711"/>
                  <a:gd name="T65" fmla="*/ 0 h 864"/>
                  <a:gd name="T66" fmla="*/ 132 w 711"/>
                  <a:gd name="T67" fmla="*/ 0 h 864"/>
                  <a:gd name="T68" fmla="*/ 141 w 711"/>
                  <a:gd name="T69" fmla="*/ 0 h 864"/>
                  <a:gd name="T70" fmla="*/ 150 w 711"/>
                  <a:gd name="T71" fmla="*/ 1 h 864"/>
                  <a:gd name="T72" fmla="*/ 161 w 711"/>
                  <a:gd name="T73" fmla="*/ 4 h 864"/>
                  <a:gd name="T74" fmla="*/ 171 w 711"/>
                  <a:gd name="T75" fmla="*/ 6 h 864"/>
                  <a:gd name="T76" fmla="*/ 181 w 711"/>
                  <a:gd name="T77" fmla="*/ 11 h 864"/>
                  <a:gd name="T78" fmla="*/ 191 w 711"/>
                  <a:gd name="T79" fmla="*/ 16 h 864"/>
                  <a:gd name="T80" fmla="*/ 202 w 711"/>
                  <a:gd name="T81" fmla="*/ 22 h 864"/>
                  <a:gd name="T82" fmla="*/ 212 w 711"/>
                  <a:gd name="T83" fmla="*/ 31 h 864"/>
                  <a:gd name="T84" fmla="*/ 230 w 711"/>
                  <a:gd name="T85" fmla="*/ 48 h 864"/>
                  <a:gd name="T86" fmla="*/ 250 w 711"/>
                  <a:gd name="T87" fmla="*/ 73 h 864"/>
                  <a:gd name="T88" fmla="*/ 262 w 711"/>
                  <a:gd name="T89" fmla="*/ 98 h 864"/>
                  <a:gd name="T90" fmla="*/ 270 w 711"/>
                  <a:gd name="T91" fmla="*/ 123 h 864"/>
                  <a:gd name="T92" fmla="*/ 272 w 711"/>
                  <a:gd name="T93" fmla="*/ 145 h 864"/>
                  <a:gd name="T94" fmla="*/ 271 w 711"/>
                  <a:gd name="T95" fmla="*/ 165 h 864"/>
                  <a:gd name="T96" fmla="*/ 268 w 711"/>
                  <a:gd name="T97" fmla="*/ 183 h 864"/>
                  <a:gd name="T98" fmla="*/ 264 w 711"/>
                  <a:gd name="T99" fmla="*/ 197 h 864"/>
                  <a:gd name="T100" fmla="*/ 259 w 711"/>
                  <a:gd name="T101" fmla="*/ 214 h 864"/>
                  <a:gd name="T102" fmla="*/ 245 w 711"/>
                  <a:gd name="T103" fmla="*/ 241 h 864"/>
                  <a:gd name="T104" fmla="*/ 229 w 711"/>
                  <a:gd name="T105" fmla="*/ 270 h 864"/>
                  <a:gd name="T106" fmla="*/ 213 w 711"/>
                  <a:gd name="T107" fmla="*/ 294 h 864"/>
                  <a:gd name="T108" fmla="*/ 203 w 711"/>
                  <a:gd name="T109" fmla="*/ 309 h 864"/>
                  <a:gd name="T110" fmla="*/ 195 w 711"/>
                  <a:gd name="T111" fmla="*/ 319 h 864"/>
                  <a:gd name="T112" fmla="*/ 190 w 711"/>
                  <a:gd name="T113" fmla="*/ 330 h 864"/>
                  <a:gd name="T114" fmla="*/ 187 w 711"/>
                  <a:gd name="T115" fmla="*/ 341 h 864"/>
                  <a:gd name="T116" fmla="*/ 184 w 711"/>
                  <a:gd name="T117" fmla="*/ 362 h 864"/>
                  <a:gd name="T118" fmla="*/ 180 w 711"/>
                  <a:gd name="T119" fmla="*/ 379 h 864"/>
                  <a:gd name="T120" fmla="*/ 174 w 711"/>
                  <a:gd name="T121" fmla="*/ 386 h 864"/>
                  <a:gd name="T122" fmla="*/ 168 w 711"/>
                  <a:gd name="T123" fmla="*/ 390 h 8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1" h="864">
                    <a:moveTo>
                      <a:pt x="438" y="854"/>
                    </a:moveTo>
                    <a:lnTo>
                      <a:pt x="423" y="857"/>
                    </a:lnTo>
                    <a:lnTo>
                      <a:pt x="405" y="860"/>
                    </a:lnTo>
                    <a:lnTo>
                      <a:pt x="384" y="861"/>
                    </a:lnTo>
                    <a:lnTo>
                      <a:pt x="362" y="862"/>
                    </a:lnTo>
                    <a:lnTo>
                      <a:pt x="341" y="864"/>
                    </a:lnTo>
                    <a:lnTo>
                      <a:pt x="323" y="862"/>
                    </a:lnTo>
                    <a:lnTo>
                      <a:pt x="308" y="861"/>
                    </a:lnTo>
                    <a:lnTo>
                      <a:pt x="299" y="859"/>
                    </a:lnTo>
                    <a:lnTo>
                      <a:pt x="298" y="859"/>
                    </a:lnTo>
                    <a:lnTo>
                      <a:pt x="294" y="858"/>
                    </a:lnTo>
                    <a:lnTo>
                      <a:pt x="289" y="857"/>
                    </a:lnTo>
                    <a:lnTo>
                      <a:pt x="282" y="856"/>
                    </a:lnTo>
                    <a:lnTo>
                      <a:pt x="275" y="853"/>
                    </a:lnTo>
                    <a:lnTo>
                      <a:pt x="268" y="850"/>
                    </a:lnTo>
                    <a:lnTo>
                      <a:pt x="261" y="846"/>
                    </a:lnTo>
                    <a:lnTo>
                      <a:pt x="255" y="842"/>
                    </a:lnTo>
                    <a:lnTo>
                      <a:pt x="246" y="830"/>
                    </a:lnTo>
                    <a:lnTo>
                      <a:pt x="239" y="814"/>
                    </a:lnTo>
                    <a:lnTo>
                      <a:pt x="233" y="791"/>
                    </a:lnTo>
                    <a:lnTo>
                      <a:pt x="230" y="761"/>
                    </a:lnTo>
                    <a:lnTo>
                      <a:pt x="228" y="745"/>
                    </a:lnTo>
                    <a:lnTo>
                      <a:pt x="223" y="731"/>
                    </a:lnTo>
                    <a:lnTo>
                      <a:pt x="217" y="719"/>
                    </a:lnTo>
                    <a:lnTo>
                      <a:pt x="210" y="708"/>
                    </a:lnTo>
                    <a:lnTo>
                      <a:pt x="202" y="698"/>
                    </a:lnTo>
                    <a:lnTo>
                      <a:pt x="193" y="688"/>
                    </a:lnTo>
                    <a:lnTo>
                      <a:pt x="182" y="675"/>
                    </a:lnTo>
                    <a:lnTo>
                      <a:pt x="170" y="662"/>
                    </a:lnTo>
                    <a:lnTo>
                      <a:pt x="155" y="644"/>
                    </a:lnTo>
                    <a:lnTo>
                      <a:pt x="136" y="620"/>
                    </a:lnTo>
                    <a:lnTo>
                      <a:pt x="115" y="591"/>
                    </a:lnTo>
                    <a:lnTo>
                      <a:pt x="93" y="559"/>
                    </a:lnTo>
                    <a:lnTo>
                      <a:pt x="71" y="527"/>
                    </a:lnTo>
                    <a:lnTo>
                      <a:pt x="52" y="494"/>
                    </a:lnTo>
                    <a:lnTo>
                      <a:pt x="35" y="467"/>
                    </a:lnTo>
                    <a:lnTo>
                      <a:pt x="25" y="443"/>
                    </a:lnTo>
                    <a:lnTo>
                      <a:pt x="21" y="431"/>
                    </a:lnTo>
                    <a:lnTo>
                      <a:pt x="16" y="416"/>
                    </a:lnTo>
                    <a:lnTo>
                      <a:pt x="11" y="400"/>
                    </a:lnTo>
                    <a:lnTo>
                      <a:pt x="7" y="382"/>
                    </a:lnTo>
                    <a:lnTo>
                      <a:pt x="3" y="361"/>
                    </a:lnTo>
                    <a:lnTo>
                      <a:pt x="1" y="339"/>
                    </a:lnTo>
                    <a:lnTo>
                      <a:pt x="0" y="315"/>
                    </a:lnTo>
                    <a:lnTo>
                      <a:pt x="1" y="290"/>
                    </a:lnTo>
                    <a:lnTo>
                      <a:pt x="4" y="264"/>
                    </a:lnTo>
                    <a:lnTo>
                      <a:pt x="11" y="237"/>
                    </a:lnTo>
                    <a:lnTo>
                      <a:pt x="22" y="210"/>
                    </a:lnTo>
                    <a:lnTo>
                      <a:pt x="34" y="182"/>
                    </a:lnTo>
                    <a:lnTo>
                      <a:pt x="53" y="154"/>
                    </a:lnTo>
                    <a:lnTo>
                      <a:pt x="75" y="126"/>
                    </a:lnTo>
                    <a:lnTo>
                      <a:pt x="101" y="99"/>
                    </a:lnTo>
                    <a:lnTo>
                      <a:pt x="133" y="71"/>
                    </a:lnTo>
                    <a:lnTo>
                      <a:pt x="147" y="61"/>
                    </a:lnTo>
                    <a:lnTo>
                      <a:pt x="161" y="52"/>
                    </a:lnTo>
                    <a:lnTo>
                      <a:pt x="176" y="44"/>
                    </a:lnTo>
                    <a:lnTo>
                      <a:pt x="190" y="36"/>
                    </a:lnTo>
                    <a:lnTo>
                      <a:pt x="205" y="29"/>
                    </a:lnTo>
                    <a:lnTo>
                      <a:pt x="218" y="23"/>
                    </a:lnTo>
                    <a:lnTo>
                      <a:pt x="233" y="18"/>
                    </a:lnTo>
                    <a:lnTo>
                      <a:pt x="248" y="14"/>
                    </a:lnTo>
                    <a:lnTo>
                      <a:pt x="262" y="10"/>
                    </a:lnTo>
                    <a:lnTo>
                      <a:pt x="276" y="7"/>
                    </a:lnTo>
                    <a:lnTo>
                      <a:pt x="291" y="4"/>
                    </a:lnTo>
                    <a:lnTo>
                      <a:pt x="305" y="2"/>
                    </a:lnTo>
                    <a:lnTo>
                      <a:pt x="317" y="1"/>
                    </a:lnTo>
                    <a:lnTo>
                      <a:pt x="331" y="0"/>
                    </a:lnTo>
                    <a:lnTo>
                      <a:pt x="344" y="0"/>
                    </a:lnTo>
                    <a:lnTo>
                      <a:pt x="356" y="0"/>
                    </a:lnTo>
                    <a:lnTo>
                      <a:pt x="369" y="0"/>
                    </a:lnTo>
                    <a:lnTo>
                      <a:pt x="381" y="1"/>
                    </a:lnTo>
                    <a:lnTo>
                      <a:pt x="393" y="3"/>
                    </a:lnTo>
                    <a:lnTo>
                      <a:pt x="407" y="4"/>
                    </a:lnTo>
                    <a:lnTo>
                      <a:pt x="420" y="8"/>
                    </a:lnTo>
                    <a:lnTo>
                      <a:pt x="432" y="10"/>
                    </a:lnTo>
                    <a:lnTo>
                      <a:pt x="446" y="14"/>
                    </a:lnTo>
                    <a:lnTo>
                      <a:pt x="459" y="18"/>
                    </a:lnTo>
                    <a:lnTo>
                      <a:pt x="473" y="24"/>
                    </a:lnTo>
                    <a:lnTo>
                      <a:pt x="486" y="29"/>
                    </a:lnTo>
                    <a:lnTo>
                      <a:pt x="500" y="36"/>
                    </a:lnTo>
                    <a:lnTo>
                      <a:pt x="514" y="42"/>
                    </a:lnTo>
                    <a:lnTo>
                      <a:pt x="527" y="49"/>
                    </a:lnTo>
                    <a:lnTo>
                      <a:pt x="540" y="59"/>
                    </a:lnTo>
                    <a:lnTo>
                      <a:pt x="554" y="68"/>
                    </a:lnTo>
                    <a:lnTo>
                      <a:pt x="568" y="77"/>
                    </a:lnTo>
                    <a:lnTo>
                      <a:pt x="601" y="105"/>
                    </a:lnTo>
                    <a:lnTo>
                      <a:pt x="630" y="132"/>
                    </a:lnTo>
                    <a:lnTo>
                      <a:pt x="653" y="160"/>
                    </a:lnTo>
                    <a:lnTo>
                      <a:pt x="672" y="187"/>
                    </a:lnTo>
                    <a:lnTo>
                      <a:pt x="686" y="215"/>
                    </a:lnTo>
                    <a:lnTo>
                      <a:pt x="697" y="241"/>
                    </a:lnTo>
                    <a:lnTo>
                      <a:pt x="705" y="268"/>
                    </a:lnTo>
                    <a:lnTo>
                      <a:pt x="708" y="293"/>
                    </a:lnTo>
                    <a:lnTo>
                      <a:pt x="711" y="317"/>
                    </a:lnTo>
                    <a:lnTo>
                      <a:pt x="711" y="341"/>
                    </a:lnTo>
                    <a:lnTo>
                      <a:pt x="708" y="362"/>
                    </a:lnTo>
                    <a:lnTo>
                      <a:pt x="705" y="383"/>
                    </a:lnTo>
                    <a:lnTo>
                      <a:pt x="700" y="401"/>
                    </a:lnTo>
                    <a:lnTo>
                      <a:pt x="696" y="417"/>
                    </a:lnTo>
                    <a:lnTo>
                      <a:pt x="691" y="431"/>
                    </a:lnTo>
                    <a:lnTo>
                      <a:pt x="686" y="443"/>
                    </a:lnTo>
                    <a:lnTo>
                      <a:pt x="676" y="467"/>
                    </a:lnTo>
                    <a:lnTo>
                      <a:pt x="660" y="494"/>
                    </a:lnTo>
                    <a:lnTo>
                      <a:pt x="640" y="527"/>
                    </a:lnTo>
                    <a:lnTo>
                      <a:pt x="620" y="559"/>
                    </a:lnTo>
                    <a:lnTo>
                      <a:pt x="598" y="591"/>
                    </a:lnTo>
                    <a:lnTo>
                      <a:pt x="576" y="620"/>
                    </a:lnTo>
                    <a:lnTo>
                      <a:pt x="558" y="644"/>
                    </a:lnTo>
                    <a:lnTo>
                      <a:pt x="543" y="662"/>
                    </a:lnTo>
                    <a:lnTo>
                      <a:pt x="530" y="676"/>
                    </a:lnTo>
                    <a:lnTo>
                      <a:pt x="520" y="688"/>
                    </a:lnTo>
                    <a:lnTo>
                      <a:pt x="510" y="698"/>
                    </a:lnTo>
                    <a:lnTo>
                      <a:pt x="504" y="710"/>
                    </a:lnTo>
                    <a:lnTo>
                      <a:pt x="497" y="721"/>
                    </a:lnTo>
                    <a:lnTo>
                      <a:pt x="492" y="733"/>
                    </a:lnTo>
                    <a:lnTo>
                      <a:pt x="489" y="746"/>
                    </a:lnTo>
                    <a:lnTo>
                      <a:pt x="486" y="762"/>
                    </a:lnTo>
                    <a:lnTo>
                      <a:pt x="482" y="792"/>
                    </a:lnTo>
                    <a:lnTo>
                      <a:pt x="477" y="814"/>
                    </a:lnTo>
                    <a:lnTo>
                      <a:pt x="470" y="829"/>
                    </a:lnTo>
                    <a:lnTo>
                      <a:pt x="461" y="839"/>
                    </a:lnTo>
                    <a:lnTo>
                      <a:pt x="454" y="845"/>
                    </a:lnTo>
                    <a:lnTo>
                      <a:pt x="447" y="850"/>
                    </a:lnTo>
                    <a:lnTo>
                      <a:pt x="440" y="853"/>
                    </a:lnTo>
                    <a:lnTo>
                      <a:pt x="438" y="8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1" name="Freeform 10"/>
              <p:cNvSpPr>
                <a:spLocks/>
              </p:cNvSpPr>
              <p:nvPr/>
            </p:nvSpPr>
            <p:spPr bwMode="auto">
              <a:xfrm>
                <a:off x="5316" y="2376"/>
                <a:ext cx="257" cy="378"/>
              </a:xfrm>
              <a:custGeom>
                <a:avLst/>
                <a:gdLst>
                  <a:gd name="T0" fmla="*/ 152 w 669"/>
                  <a:gd name="T1" fmla="*/ 376 h 824"/>
                  <a:gd name="T2" fmla="*/ 138 w 669"/>
                  <a:gd name="T3" fmla="*/ 378 h 824"/>
                  <a:gd name="T4" fmla="*/ 123 w 669"/>
                  <a:gd name="T5" fmla="*/ 378 h 824"/>
                  <a:gd name="T6" fmla="*/ 111 w 669"/>
                  <a:gd name="T7" fmla="*/ 377 h 824"/>
                  <a:gd name="T8" fmla="*/ 107 w 669"/>
                  <a:gd name="T9" fmla="*/ 376 h 824"/>
                  <a:gd name="T10" fmla="*/ 104 w 669"/>
                  <a:gd name="T11" fmla="*/ 375 h 824"/>
                  <a:gd name="T12" fmla="*/ 100 w 669"/>
                  <a:gd name="T13" fmla="*/ 373 h 824"/>
                  <a:gd name="T14" fmla="*/ 95 w 669"/>
                  <a:gd name="T15" fmla="*/ 371 h 824"/>
                  <a:gd name="T16" fmla="*/ 90 w 669"/>
                  <a:gd name="T17" fmla="*/ 364 h 824"/>
                  <a:gd name="T18" fmla="*/ 87 w 669"/>
                  <a:gd name="T19" fmla="*/ 347 h 824"/>
                  <a:gd name="T20" fmla="*/ 85 w 669"/>
                  <a:gd name="T21" fmla="*/ 327 h 824"/>
                  <a:gd name="T22" fmla="*/ 81 w 669"/>
                  <a:gd name="T23" fmla="*/ 314 h 824"/>
                  <a:gd name="T24" fmla="*/ 74 w 669"/>
                  <a:gd name="T25" fmla="*/ 303 h 824"/>
                  <a:gd name="T26" fmla="*/ 66 w 669"/>
                  <a:gd name="T27" fmla="*/ 292 h 824"/>
                  <a:gd name="T28" fmla="*/ 56 w 669"/>
                  <a:gd name="T29" fmla="*/ 278 h 824"/>
                  <a:gd name="T30" fmla="*/ 41 w 669"/>
                  <a:gd name="T31" fmla="*/ 255 h 824"/>
                  <a:gd name="T32" fmla="*/ 25 w 669"/>
                  <a:gd name="T33" fmla="*/ 227 h 824"/>
                  <a:gd name="T34" fmla="*/ 13 w 669"/>
                  <a:gd name="T35" fmla="*/ 201 h 824"/>
                  <a:gd name="T36" fmla="*/ 6 w 669"/>
                  <a:gd name="T37" fmla="*/ 180 h 824"/>
                  <a:gd name="T38" fmla="*/ 0 w 669"/>
                  <a:gd name="T39" fmla="*/ 146 h 824"/>
                  <a:gd name="T40" fmla="*/ 4 w 669"/>
                  <a:gd name="T41" fmla="*/ 102 h 824"/>
                  <a:gd name="T42" fmla="*/ 27 w 669"/>
                  <a:gd name="T43" fmla="*/ 54 h 824"/>
                  <a:gd name="T44" fmla="*/ 53 w 669"/>
                  <a:gd name="T45" fmla="*/ 26 h 824"/>
                  <a:gd name="T46" fmla="*/ 63 w 669"/>
                  <a:gd name="T47" fmla="*/ 18 h 824"/>
                  <a:gd name="T48" fmla="*/ 74 w 669"/>
                  <a:gd name="T49" fmla="*/ 12 h 824"/>
                  <a:gd name="T50" fmla="*/ 84 w 669"/>
                  <a:gd name="T51" fmla="*/ 8 h 824"/>
                  <a:gd name="T52" fmla="*/ 95 w 669"/>
                  <a:gd name="T53" fmla="*/ 4 h 824"/>
                  <a:gd name="T54" fmla="*/ 105 w 669"/>
                  <a:gd name="T55" fmla="*/ 2 h 824"/>
                  <a:gd name="T56" fmla="*/ 115 w 669"/>
                  <a:gd name="T57" fmla="*/ 0 h 824"/>
                  <a:gd name="T58" fmla="*/ 124 w 669"/>
                  <a:gd name="T59" fmla="*/ 0 h 824"/>
                  <a:gd name="T60" fmla="*/ 133 w 669"/>
                  <a:gd name="T61" fmla="*/ 0 h 824"/>
                  <a:gd name="T62" fmla="*/ 143 w 669"/>
                  <a:gd name="T63" fmla="*/ 1 h 824"/>
                  <a:gd name="T64" fmla="*/ 152 w 669"/>
                  <a:gd name="T65" fmla="*/ 3 h 824"/>
                  <a:gd name="T66" fmla="*/ 161 w 669"/>
                  <a:gd name="T67" fmla="*/ 6 h 824"/>
                  <a:gd name="T68" fmla="*/ 171 w 669"/>
                  <a:gd name="T69" fmla="*/ 10 h 824"/>
                  <a:gd name="T70" fmla="*/ 181 w 669"/>
                  <a:gd name="T71" fmla="*/ 15 h 824"/>
                  <a:gd name="T72" fmla="*/ 191 w 669"/>
                  <a:gd name="T73" fmla="*/ 22 h 824"/>
                  <a:gd name="T74" fmla="*/ 201 w 669"/>
                  <a:gd name="T75" fmla="*/ 29 h 824"/>
                  <a:gd name="T76" fmla="*/ 218 w 669"/>
                  <a:gd name="T77" fmla="*/ 44 h 824"/>
                  <a:gd name="T78" fmla="*/ 236 w 669"/>
                  <a:gd name="T79" fmla="*/ 69 h 824"/>
                  <a:gd name="T80" fmla="*/ 248 w 669"/>
                  <a:gd name="T81" fmla="*/ 93 h 824"/>
                  <a:gd name="T82" fmla="*/ 255 w 669"/>
                  <a:gd name="T83" fmla="*/ 116 h 824"/>
                  <a:gd name="T84" fmla="*/ 257 w 669"/>
                  <a:gd name="T85" fmla="*/ 137 h 824"/>
                  <a:gd name="T86" fmla="*/ 256 w 669"/>
                  <a:gd name="T87" fmla="*/ 156 h 824"/>
                  <a:gd name="T88" fmla="*/ 254 w 669"/>
                  <a:gd name="T89" fmla="*/ 173 h 824"/>
                  <a:gd name="T90" fmla="*/ 250 w 669"/>
                  <a:gd name="T91" fmla="*/ 186 h 824"/>
                  <a:gd name="T92" fmla="*/ 245 w 669"/>
                  <a:gd name="T93" fmla="*/ 201 h 824"/>
                  <a:gd name="T94" fmla="*/ 232 w 669"/>
                  <a:gd name="T95" fmla="*/ 227 h 824"/>
                  <a:gd name="T96" fmla="*/ 216 w 669"/>
                  <a:gd name="T97" fmla="*/ 255 h 824"/>
                  <a:gd name="T98" fmla="*/ 201 w 669"/>
                  <a:gd name="T99" fmla="*/ 278 h 824"/>
                  <a:gd name="T100" fmla="*/ 192 w 669"/>
                  <a:gd name="T101" fmla="*/ 292 h 824"/>
                  <a:gd name="T102" fmla="*/ 183 w 669"/>
                  <a:gd name="T103" fmla="*/ 303 h 824"/>
                  <a:gd name="T104" fmla="*/ 177 w 669"/>
                  <a:gd name="T105" fmla="*/ 314 h 824"/>
                  <a:gd name="T106" fmla="*/ 172 w 669"/>
                  <a:gd name="T107" fmla="*/ 327 h 824"/>
                  <a:gd name="T108" fmla="*/ 171 w 669"/>
                  <a:gd name="T109" fmla="*/ 347 h 824"/>
                  <a:gd name="T110" fmla="*/ 167 w 669"/>
                  <a:gd name="T111" fmla="*/ 364 h 824"/>
                  <a:gd name="T112" fmla="*/ 162 w 669"/>
                  <a:gd name="T113" fmla="*/ 371 h 824"/>
                  <a:gd name="T114" fmla="*/ 158 w 669"/>
                  <a:gd name="T115" fmla="*/ 374 h 82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69" h="824">
                    <a:moveTo>
                      <a:pt x="410" y="816"/>
                    </a:moveTo>
                    <a:lnTo>
                      <a:pt x="396" y="819"/>
                    </a:lnTo>
                    <a:lnTo>
                      <a:pt x="379" y="821"/>
                    </a:lnTo>
                    <a:lnTo>
                      <a:pt x="360" y="823"/>
                    </a:lnTo>
                    <a:lnTo>
                      <a:pt x="339" y="824"/>
                    </a:lnTo>
                    <a:lnTo>
                      <a:pt x="319" y="824"/>
                    </a:lnTo>
                    <a:lnTo>
                      <a:pt x="302" y="823"/>
                    </a:lnTo>
                    <a:lnTo>
                      <a:pt x="288" y="822"/>
                    </a:lnTo>
                    <a:lnTo>
                      <a:pt x="279" y="820"/>
                    </a:lnTo>
                    <a:lnTo>
                      <a:pt x="278" y="820"/>
                    </a:lnTo>
                    <a:lnTo>
                      <a:pt x="276" y="819"/>
                    </a:lnTo>
                    <a:lnTo>
                      <a:pt x="271" y="817"/>
                    </a:lnTo>
                    <a:lnTo>
                      <a:pt x="265" y="816"/>
                    </a:lnTo>
                    <a:lnTo>
                      <a:pt x="260" y="814"/>
                    </a:lnTo>
                    <a:lnTo>
                      <a:pt x="254" y="812"/>
                    </a:lnTo>
                    <a:lnTo>
                      <a:pt x="248" y="808"/>
                    </a:lnTo>
                    <a:lnTo>
                      <a:pt x="244" y="804"/>
                    </a:lnTo>
                    <a:lnTo>
                      <a:pt x="235" y="793"/>
                    </a:lnTo>
                    <a:lnTo>
                      <a:pt x="230" y="778"/>
                    </a:lnTo>
                    <a:lnTo>
                      <a:pt x="226" y="757"/>
                    </a:lnTo>
                    <a:lnTo>
                      <a:pt x="223" y="728"/>
                    </a:lnTo>
                    <a:lnTo>
                      <a:pt x="221" y="712"/>
                    </a:lnTo>
                    <a:lnTo>
                      <a:pt x="216" y="698"/>
                    </a:lnTo>
                    <a:lnTo>
                      <a:pt x="210" y="685"/>
                    </a:lnTo>
                    <a:lnTo>
                      <a:pt x="202" y="673"/>
                    </a:lnTo>
                    <a:lnTo>
                      <a:pt x="193" y="661"/>
                    </a:lnTo>
                    <a:lnTo>
                      <a:pt x="183" y="650"/>
                    </a:lnTo>
                    <a:lnTo>
                      <a:pt x="171" y="637"/>
                    </a:lnTo>
                    <a:lnTo>
                      <a:pt x="160" y="624"/>
                    </a:lnTo>
                    <a:lnTo>
                      <a:pt x="146" y="607"/>
                    </a:lnTo>
                    <a:lnTo>
                      <a:pt x="127" y="584"/>
                    </a:lnTo>
                    <a:lnTo>
                      <a:pt x="108" y="556"/>
                    </a:lnTo>
                    <a:lnTo>
                      <a:pt x="87" y="526"/>
                    </a:lnTo>
                    <a:lnTo>
                      <a:pt x="66" y="495"/>
                    </a:lnTo>
                    <a:lnTo>
                      <a:pt x="48" y="467"/>
                    </a:lnTo>
                    <a:lnTo>
                      <a:pt x="33" y="439"/>
                    </a:lnTo>
                    <a:lnTo>
                      <a:pt x="23" y="417"/>
                    </a:lnTo>
                    <a:lnTo>
                      <a:pt x="15" y="393"/>
                    </a:lnTo>
                    <a:lnTo>
                      <a:pt x="5" y="360"/>
                    </a:lnTo>
                    <a:lnTo>
                      <a:pt x="0" y="318"/>
                    </a:lnTo>
                    <a:lnTo>
                      <a:pt x="1" y="272"/>
                    </a:lnTo>
                    <a:lnTo>
                      <a:pt x="10" y="223"/>
                    </a:lnTo>
                    <a:lnTo>
                      <a:pt x="32" y="171"/>
                    </a:lnTo>
                    <a:lnTo>
                      <a:pt x="70" y="118"/>
                    </a:lnTo>
                    <a:lnTo>
                      <a:pt x="125" y="66"/>
                    </a:lnTo>
                    <a:lnTo>
                      <a:pt x="138" y="57"/>
                    </a:lnTo>
                    <a:lnTo>
                      <a:pt x="151" y="48"/>
                    </a:lnTo>
                    <a:lnTo>
                      <a:pt x="165" y="40"/>
                    </a:lnTo>
                    <a:lnTo>
                      <a:pt x="178" y="33"/>
                    </a:lnTo>
                    <a:lnTo>
                      <a:pt x="192" y="27"/>
                    </a:lnTo>
                    <a:lnTo>
                      <a:pt x="206" y="22"/>
                    </a:lnTo>
                    <a:lnTo>
                      <a:pt x="219" y="17"/>
                    </a:lnTo>
                    <a:lnTo>
                      <a:pt x="233" y="12"/>
                    </a:lnTo>
                    <a:lnTo>
                      <a:pt x="247" y="9"/>
                    </a:lnTo>
                    <a:lnTo>
                      <a:pt x="260" y="7"/>
                    </a:lnTo>
                    <a:lnTo>
                      <a:pt x="273" y="4"/>
                    </a:lnTo>
                    <a:lnTo>
                      <a:pt x="286" y="2"/>
                    </a:lnTo>
                    <a:lnTo>
                      <a:pt x="299" y="1"/>
                    </a:lnTo>
                    <a:lnTo>
                      <a:pt x="311" y="0"/>
                    </a:lnTo>
                    <a:lnTo>
                      <a:pt x="324" y="0"/>
                    </a:lnTo>
                    <a:lnTo>
                      <a:pt x="336" y="0"/>
                    </a:lnTo>
                    <a:lnTo>
                      <a:pt x="347" y="0"/>
                    </a:lnTo>
                    <a:lnTo>
                      <a:pt x="359" y="1"/>
                    </a:lnTo>
                    <a:lnTo>
                      <a:pt x="371" y="2"/>
                    </a:lnTo>
                    <a:lnTo>
                      <a:pt x="383" y="4"/>
                    </a:lnTo>
                    <a:lnTo>
                      <a:pt x="395" y="7"/>
                    </a:lnTo>
                    <a:lnTo>
                      <a:pt x="407" y="10"/>
                    </a:lnTo>
                    <a:lnTo>
                      <a:pt x="419" y="14"/>
                    </a:lnTo>
                    <a:lnTo>
                      <a:pt x="432" y="17"/>
                    </a:lnTo>
                    <a:lnTo>
                      <a:pt x="445" y="22"/>
                    </a:lnTo>
                    <a:lnTo>
                      <a:pt x="457" y="27"/>
                    </a:lnTo>
                    <a:lnTo>
                      <a:pt x="470" y="33"/>
                    </a:lnTo>
                    <a:lnTo>
                      <a:pt x="484" y="40"/>
                    </a:lnTo>
                    <a:lnTo>
                      <a:pt x="497" y="47"/>
                    </a:lnTo>
                    <a:lnTo>
                      <a:pt x="509" y="55"/>
                    </a:lnTo>
                    <a:lnTo>
                      <a:pt x="522" y="63"/>
                    </a:lnTo>
                    <a:lnTo>
                      <a:pt x="535" y="72"/>
                    </a:lnTo>
                    <a:lnTo>
                      <a:pt x="567" y="97"/>
                    </a:lnTo>
                    <a:lnTo>
                      <a:pt x="593" y="124"/>
                    </a:lnTo>
                    <a:lnTo>
                      <a:pt x="615" y="150"/>
                    </a:lnTo>
                    <a:lnTo>
                      <a:pt x="633" y="176"/>
                    </a:lnTo>
                    <a:lnTo>
                      <a:pt x="646" y="202"/>
                    </a:lnTo>
                    <a:lnTo>
                      <a:pt x="656" y="227"/>
                    </a:lnTo>
                    <a:lnTo>
                      <a:pt x="663" y="252"/>
                    </a:lnTo>
                    <a:lnTo>
                      <a:pt x="668" y="276"/>
                    </a:lnTo>
                    <a:lnTo>
                      <a:pt x="669" y="299"/>
                    </a:lnTo>
                    <a:lnTo>
                      <a:pt x="669" y="321"/>
                    </a:lnTo>
                    <a:lnTo>
                      <a:pt x="667" y="341"/>
                    </a:lnTo>
                    <a:lnTo>
                      <a:pt x="664" y="360"/>
                    </a:lnTo>
                    <a:lnTo>
                      <a:pt x="660" y="377"/>
                    </a:lnTo>
                    <a:lnTo>
                      <a:pt x="655" y="393"/>
                    </a:lnTo>
                    <a:lnTo>
                      <a:pt x="651" y="406"/>
                    </a:lnTo>
                    <a:lnTo>
                      <a:pt x="647" y="417"/>
                    </a:lnTo>
                    <a:lnTo>
                      <a:pt x="637" y="439"/>
                    </a:lnTo>
                    <a:lnTo>
                      <a:pt x="622" y="467"/>
                    </a:lnTo>
                    <a:lnTo>
                      <a:pt x="604" y="495"/>
                    </a:lnTo>
                    <a:lnTo>
                      <a:pt x="583" y="526"/>
                    </a:lnTo>
                    <a:lnTo>
                      <a:pt x="562" y="556"/>
                    </a:lnTo>
                    <a:lnTo>
                      <a:pt x="543" y="584"/>
                    </a:lnTo>
                    <a:lnTo>
                      <a:pt x="524" y="607"/>
                    </a:lnTo>
                    <a:lnTo>
                      <a:pt x="510" y="624"/>
                    </a:lnTo>
                    <a:lnTo>
                      <a:pt x="499" y="637"/>
                    </a:lnTo>
                    <a:lnTo>
                      <a:pt x="487" y="650"/>
                    </a:lnTo>
                    <a:lnTo>
                      <a:pt x="477" y="661"/>
                    </a:lnTo>
                    <a:lnTo>
                      <a:pt x="468" y="673"/>
                    </a:lnTo>
                    <a:lnTo>
                      <a:pt x="460" y="685"/>
                    </a:lnTo>
                    <a:lnTo>
                      <a:pt x="454" y="698"/>
                    </a:lnTo>
                    <a:lnTo>
                      <a:pt x="449" y="712"/>
                    </a:lnTo>
                    <a:lnTo>
                      <a:pt x="447" y="728"/>
                    </a:lnTo>
                    <a:lnTo>
                      <a:pt x="444" y="757"/>
                    </a:lnTo>
                    <a:lnTo>
                      <a:pt x="440" y="778"/>
                    </a:lnTo>
                    <a:lnTo>
                      <a:pt x="434" y="793"/>
                    </a:lnTo>
                    <a:lnTo>
                      <a:pt x="426" y="804"/>
                    </a:lnTo>
                    <a:lnTo>
                      <a:pt x="422" y="808"/>
                    </a:lnTo>
                    <a:lnTo>
                      <a:pt x="416" y="813"/>
                    </a:lnTo>
                    <a:lnTo>
                      <a:pt x="411" y="815"/>
                    </a:lnTo>
                    <a:lnTo>
                      <a:pt x="410" y="8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2" name="Freeform 11"/>
              <p:cNvSpPr>
                <a:spLocks/>
              </p:cNvSpPr>
              <p:nvPr/>
            </p:nvSpPr>
            <p:spPr bwMode="auto">
              <a:xfrm>
                <a:off x="5410" y="2768"/>
                <a:ext cx="76" cy="32"/>
              </a:xfrm>
              <a:custGeom>
                <a:avLst/>
                <a:gdLst>
                  <a:gd name="T0" fmla="*/ 0 w 196"/>
                  <a:gd name="T1" fmla="*/ 20 h 71"/>
                  <a:gd name="T2" fmla="*/ 0 w 196"/>
                  <a:gd name="T3" fmla="*/ 32 h 71"/>
                  <a:gd name="T4" fmla="*/ 6 w 196"/>
                  <a:gd name="T5" fmla="*/ 29 h 71"/>
                  <a:gd name="T6" fmla="*/ 11 w 196"/>
                  <a:gd name="T7" fmla="*/ 27 h 71"/>
                  <a:gd name="T8" fmla="*/ 16 w 196"/>
                  <a:gd name="T9" fmla="*/ 24 h 71"/>
                  <a:gd name="T10" fmla="*/ 21 w 196"/>
                  <a:gd name="T11" fmla="*/ 23 h 71"/>
                  <a:gd name="T12" fmla="*/ 24 w 196"/>
                  <a:gd name="T13" fmla="*/ 22 h 71"/>
                  <a:gd name="T14" fmla="*/ 28 w 196"/>
                  <a:gd name="T15" fmla="*/ 20 h 71"/>
                  <a:gd name="T16" fmla="*/ 33 w 196"/>
                  <a:gd name="T17" fmla="*/ 19 h 71"/>
                  <a:gd name="T18" fmla="*/ 36 w 196"/>
                  <a:gd name="T19" fmla="*/ 18 h 71"/>
                  <a:gd name="T20" fmla="*/ 41 w 196"/>
                  <a:gd name="T21" fmla="*/ 17 h 71"/>
                  <a:gd name="T22" fmla="*/ 46 w 196"/>
                  <a:gd name="T23" fmla="*/ 16 h 71"/>
                  <a:gd name="T24" fmla="*/ 51 w 196"/>
                  <a:gd name="T25" fmla="*/ 15 h 71"/>
                  <a:gd name="T26" fmla="*/ 57 w 196"/>
                  <a:gd name="T27" fmla="*/ 14 h 71"/>
                  <a:gd name="T28" fmla="*/ 62 w 196"/>
                  <a:gd name="T29" fmla="*/ 13 h 71"/>
                  <a:gd name="T30" fmla="*/ 67 w 196"/>
                  <a:gd name="T31" fmla="*/ 12 h 71"/>
                  <a:gd name="T32" fmla="*/ 72 w 196"/>
                  <a:gd name="T33" fmla="*/ 11 h 71"/>
                  <a:gd name="T34" fmla="*/ 76 w 196"/>
                  <a:gd name="T35" fmla="*/ 11 h 71"/>
                  <a:gd name="T36" fmla="*/ 76 w 196"/>
                  <a:gd name="T37" fmla="*/ 6 h 71"/>
                  <a:gd name="T38" fmla="*/ 76 w 196"/>
                  <a:gd name="T39" fmla="*/ 3 h 71"/>
                  <a:gd name="T40" fmla="*/ 75 w 196"/>
                  <a:gd name="T41" fmla="*/ 1 h 71"/>
                  <a:gd name="T42" fmla="*/ 75 w 196"/>
                  <a:gd name="T43" fmla="*/ 0 h 71"/>
                  <a:gd name="T44" fmla="*/ 68 w 196"/>
                  <a:gd name="T45" fmla="*/ 2 h 71"/>
                  <a:gd name="T46" fmla="*/ 62 w 196"/>
                  <a:gd name="T47" fmla="*/ 3 h 71"/>
                  <a:gd name="T48" fmla="*/ 56 w 196"/>
                  <a:gd name="T49" fmla="*/ 5 h 71"/>
                  <a:gd name="T50" fmla="*/ 51 w 196"/>
                  <a:gd name="T51" fmla="*/ 5 h 71"/>
                  <a:gd name="T52" fmla="*/ 45 w 196"/>
                  <a:gd name="T53" fmla="*/ 6 h 71"/>
                  <a:gd name="T54" fmla="*/ 40 w 196"/>
                  <a:gd name="T55" fmla="*/ 7 h 71"/>
                  <a:gd name="T56" fmla="*/ 36 w 196"/>
                  <a:gd name="T57" fmla="*/ 8 h 71"/>
                  <a:gd name="T58" fmla="*/ 31 w 196"/>
                  <a:gd name="T59" fmla="*/ 9 h 71"/>
                  <a:gd name="T60" fmla="*/ 26 w 196"/>
                  <a:gd name="T61" fmla="*/ 10 h 71"/>
                  <a:gd name="T62" fmla="*/ 21 w 196"/>
                  <a:gd name="T63" fmla="*/ 12 h 71"/>
                  <a:gd name="T64" fmla="*/ 16 w 196"/>
                  <a:gd name="T65" fmla="*/ 14 h 71"/>
                  <a:gd name="T66" fmla="*/ 10 w 196"/>
                  <a:gd name="T67" fmla="*/ 16 h 71"/>
                  <a:gd name="T68" fmla="*/ 6 w 196"/>
                  <a:gd name="T69" fmla="*/ 17 h 71"/>
                  <a:gd name="T70" fmla="*/ 3 w 196"/>
                  <a:gd name="T71" fmla="*/ 19 h 71"/>
                  <a:gd name="T72" fmla="*/ 1 w 196"/>
                  <a:gd name="T73" fmla="*/ 19 h 71"/>
                  <a:gd name="T74" fmla="*/ 0 w 196"/>
                  <a:gd name="T75" fmla="*/ 20 h 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6" h="71">
                    <a:moveTo>
                      <a:pt x="0" y="44"/>
                    </a:moveTo>
                    <a:lnTo>
                      <a:pt x="0" y="71"/>
                    </a:lnTo>
                    <a:lnTo>
                      <a:pt x="15" y="65"/>
                    </a:lnTo>
                    <a:lnTo>
                      <a:pt x="28" y="59"/>
                    </a:lnTo>
                    <a:lnTo>
                      <a:pt x="41" y="54"/>
                    </a:lnTo>
                    <a:lnTo>
                      <a:pt x="53" y="51"/>
                    </a:lnTo>
                    <a:lnTo>
                      <a:pt x="63" y="48"/>
                    </a:lnTo>
                    <a:lnTo>
                      <a:pt x="73" y="44"/>
                    </a:lnTo>
                    <a:lnTo>
                      <a:pt x="84" y="42"/>
                    </a:lnTo>
                    <a:lnTo>
                      <a:pt x="94" y="41"/>
                    </a:lnTo>
                    <a:lnTo>
                      <a:pt x="105" y="38"/>
                    </a:lnTo>
                    <a:lnTo>
                      <a:pt x="118" y="36"/>
                    </a:lnTo>
                    <a:lnTo>
                      <a:pt x="132" y="34"/>
                    </a:lnTo>
                    <a:lnTo>
                      <a:pt x="147" y="30"/>
                    </a:lnTo>
                    <a:lnTo>
                      <a:pt x="161" y="28"/>
                    </a:lnTo>
                    <a:lnTo>
                      <a:pt x="174" y="27"/>
                    </a:lnTo>
                    <a:lnTo>
                      <a:pt x="186" y="25"/>
                    </a:lnTo>
                    <a:lnTo>
                      <a:pt x="196" y="25"/>
                    </a:lnTo>
                    <a:lnTo>
                      <a:pt x="196" y="14"/>
                    </a:lnTo>
                    <a:lnTo>
                      <a:pt x="195" y="6"/>
                    </a:lnTo>
                    <a:lnTo>
                      <a:pt x="193" y="2"/>
                    </a:lnTo>
                    <a:lnTo>
                      <a:pt x="193" y="0"/>
                    </a:lnTo>
                    <a:lnTo>
                      <a:pt x="176" y="4"/>
                    </a:lnTo>
                    <a:lnTo>
                      <a:pt x="160" y="7"/>
                    </a:lnTo>
                    <a:lnTo>
                      <a:pt x="145" y="10"/>
                    </a:lnTo>
                    <a:lnTo>
                      <a:pt x="131" y="12"/>
                    </a:lnTo>
                    <a:lnTo>
                      <a:pt x="117" y="14"/>
                    </a:lnTo>
                    <a:lnTo>
                      <a:pt x="104" y="15"/>
                    </a:lnTo>
                    <a:lnTo>
                      <a:pt x="93" y="18"/>
                    </a:lnTo>
                    <a:lnTo>
                      <a:pt x="81" y="20"/>
                    </a:lnTo>
                    <a:lnTo>
                      <a:pt x="68" y="23"/>
                    </a:lnTo>
                    <a:lnTo>
                      <a:pt x="54" y="27"/>
                    </a:lnTo>
                    <a:lnTo>
                      <a:pt x="40" y="31"/>
                    </a:lnTo>
                    <a:lnTo>
                      <a:pt x="27" y="35"/>
                    </a:lnTo>
                    <a:lnTo>
                      <a:pt x="16" y="38"/>
                    </a:lnTo>
                    <a:lnTo>
                      <a:pt x="8" y="42"/>
                    </a:lnTo>
                    <a:lnTo>
                      <a:pt x="2" y="43"/>
                    </a:lnTo>
                    <a:lnTo>
                      <a:pt x="0" y="4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3" name="Freeform 12"/>
              <p:cNvSpPr>
                <a:spLocks/>
              </p:cNvSpPr>
              <p:nvPr/>
            </p:nvSpPr>
            <p:spPr bwMode="auto">
              <a:xfrm>
                <a:off x="5410" y="2790"/>
                <a:ext cx="76" cy="29"/>
              </a:xfrm>
              <a:custGeom>
                <a:avLst/>
                <a:gdLst>
                  <a:gd name="T0" fmla="*/ 0 w 196"/>
                  <a:gd name="T1" fmla="*/ 20 h 63"/>
                  <a:gd name="T2" fmla="*/ 0 w 196"/>
                  <a:gd name="T3" fmla="*/ 29 h 63"/>
                  <a:gd name="T4" fmla="*/ 7 w 196"/>
                  <a:gd name="T5" fmla="*/ 29 h 63"/>
                  <a:gd name="T6" fmla="*/ 11 w 196"/>
                  <a:gd name="T7" fmla="*/ 27 h 63"/>
                  <a:gd name="T8" fmla="*/ 16 w 196"/>
                  <a:gd name="T9" fmla="*/ 25 h 63"/>
                  <a:gd name="T10" fmla="*/ 19 w 196"/>
                  <a:gd name="T11" fmla="*/ 23 h 63"/>
                  <a:gd name="T12" fmla="*/ 23 w 196"/>
                  <a:gd name="T13" fmla="*/ 22 h 63"/>
                  <a:gd name="T14" fmla="*/ 26 w 196"/>
                  <a:gd name="T15" fmla="*/ 21 h 63"/>
                  <a:gd name="T16" fmla="*/ 30 w 196"/>
                  <a:gd name="T17" fmla="*/ 19 h 63"/>
                  <a:gd name="T18" fmla="*/ 33 w 196"/>
                  <a:gd name="T19" fmla="*/ 18 h 63"/>
                  <a:gd name="T20" fmla="*/ 36 w 196"/>
                  <a:gd name="T21" fmla="*/ 18 h 63"/>
                  <a:gd name="T22" fmla="*/ 41 w 196"/>
                  <a:gd name="T23" fmla="*/ 17 h 63"/>
                  <a:gd name="T24" fmla="*/ 46 w 196"/>
                  <a:gd name="T25" fmla="*/ 16 h 63"/>
                  <a:gd name="T26" fmla="*/ 51 w 196"/>
                  <a:gd name="T27" fmla="*/ 15 h 63"/>
                  <a:gd name="T28" fmla="*/ 57 w 196"/>
                  <a:gd name="T29" fmla="*/ 14 h 63"/>
                  <a:gd name="T30" fmla="*/ 62 w 196"/>
                  <a:gd name="T31" fmla="*/ 12 h 63"/>
                  <a:gd name="T32" fmla="*/ 67 w 196"/>
                  <a:gd name="T33" fmla="*/ 12 h 63"/>
                  <a:gd name="T34" fmla="*/ 72 w 196"/>
                  <a:gd name="T35" fmla="*/ 11 h 63"/>
                  <a:gd name="T36" fmla="*/ 76 w 196"/>
                  <a:gd name="T37" fmla="*/ 11 h 63"/>
                  <a:gd name="T38" fmla="*/ 76 w 196"/>
                  <a:gd name="T39" fmla="*/ 6 h 63"/>
                  <a:gd name="T40" fmla="*/ 76 w 196"/>
                  <a:gd name="T41" fmla="*/ 2 h 63"/>
                  <a:gd name="T42" fmla="*/ 75 w 196"/>
                  <a:gd name="T43" fmla="*/ 0 h 63"/>
                  <a:gd name="T44" fmla="*/ 75 w 196"/>
                  <a:gd name="T45" fmla="*/ 0 h 63"/>
                  <a:gd name="T46" fmla="*/ 68 w 196"/>
                  <a:gd name="T47" fmla="*/ 1 h 63"/>
                  <a:gd name="T48" fmla="*/ 62 w 196"/>
                  <a:gd name="T49" fmla="*/ 3 h 63"/>
                  <a:gd name="T50" fmla="*/ 56 w 196"/>
                  <a:gd name="T51" fmla="*/ 4 h 63"/>
                  <a:gd name="T52" fmla="*/ 51 w 196"/>
                  <a:gd name="T53" fmla="*/ 5 h 63"/>
                  <a:gd name="T54" fmla="*/ 45 w 196"/>
                  <a:gd name="T55" fmla="*/ 6 h 63"/>
                  <a:gd name="T56" fmla="*/ 40 w 196"/>
                  <a:gd name="T57" fmla="*/ 7 h 63"/>
                  <a:gd name="T58" fmla="*/ 36 w 196"/>
                  <a:gd name="T59" fmla="*/ 8 h 63"/>
                  <a:gd name="T60" fmla="*/ 31 w 196"/>
                  <a:gd name="T61" fmla="*/ 9 h 63"/>
                  <a:gd name="T62" fmla="*/ 26 w 196"/>
                  <a:gd name="T63" fmla="*/ 11 h 63"/>
                  <a:gd name="T64" fmla="*/ 21 w 196"/>
                  <a:gd name="T65" fmla="*/ 12 h 63"/>
                  <a:gd name="T66" fmla="*/ 16 w 196"/>
                  <a:gd name="T67" fmla="*/ 14 h 63"/>
                  <a:gd name="T68" fmla="*/ 10 w 196"/>
                  <a:gd name="T69" fmla="*/ 16 h 63"/>
                  <a:gd name="T70" fmla="*/ 6 w 196"/>
                  <a:gd name="T71" fmla="*/ 17 h 63"/>
                  <a:gd name="T72" fmla="*/ 3 w 196"/>
                  <a:gd name="T73" fmla="*/ 19 h 63"/>
                  <a:gd name="T74" fmla="*/ 1 w 196"/>
                  <a:gd name="T75" fmla="*/ 19 h 63"/>
                  <a:gd name="T76" fmla="*/ 0 w 196"/>
                  <a:gd name="T77" fmla="*/ 20 h 6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6" h="63">
                    <a:moveTo>
                      <a:pt x="0" y="43"/>
                    </a:moveTo>
                    <a:lnTo>
                      <a:pt x="0" y="63"/>
                    </a:lnTo>
                    <a:lnTo>
                      <a:pt x="17" y="63"/>
                    </a:lnTo>
                    <a:lnTo>
                      <a:pt x="28" y="58"/>
                    </a:lnTo>
                    <a:lnTo>
                      <a:pt x="40" y="54"/>
                    </a:lnTo>
                    <a:lnTo>
                      <a:pt x="49" y="50"/>
                    </a:lnTo>
                    <a:lnTo>
                      <a:pt x="59" y="47"/>
                    </a:lnTo>
                    <a:lnTo>
                      <a:pt x="68" y="45"/>
                    </a:lnTo>
                    <a:lnTo>
                      <a:pt x="77" y="42"/>
                    </a:lnTo>
                    <a:lnTo>
                      <a:pt x="85" y="40"/>
                    </a:lnTo>
                    <a:lnTo>
                      <a:pt x="94" y="39"/>
                    </a:lnTo>
                    <a:lnTo>
                      <a:pt x="105" y="38"/>
                    </a:lnTo>
                    <a:lnTo>
                      <a:pt x="118" y="35"/>
                    </a:lnTo>
                    <a:lnTo>
                      <a:pt x="132" y="32"/>
                    </a:lnTo>
                    <a:lnTo>
                      <a:pt x="147" y="30"/>
                    </a:lnTo>
                    <a:lnTo>
                      <a:pt x="161" y="27"/>
                    </a:lnTo>
                    <a:lnTo>
                      <a:pt x="174" y="25"/>
                    </a:lnTo>
                    <a:lnTo>
                      <a:pt x="186" y="23"/>
                    </a:lnTo>
                    <a:lnTo>
                      <a:pt x="196" y="23"/>
                    </a:lnTo>
                    <a:lnTo>
                      <a:pt x="196" y="12"/>
                    </a:lnTo>
                    <a:lnTo>
                      <a:pt x="195" y="5"/>
                    </a:lnTo>
                    <a:lnTo>
                      <a:pt x="193" y="1"/>
                    </a:lnTo>
                    <a:lnTo>
                      <a:pt x="193" y="0"/>
                    </a:lnTo>
                    <a:lnTo>
                      <a:pt x="176" y="3"/>
                    </a:lnTo>
                    <a:lnTo>
                      <a:pt x="160" y="7"/>
                    </a:lnTo>
                    <a:lnTo>
                      <a:pt x="145" y="9"/>
                    </a:lnTo>
                    <a:lnTo>
                      <a:pt x="131" y="11"/>
                    </a:lnTo>
                    <a:lnTo>
                      <a:pt x="117" y="14"/>
                    </a:lnTo>
                    <a:lnTo>
                      <a:pt x="104" y="15"/>
                    </a:lnTo>
                    <a:lnTo>
                      <a:pt x="93" y="17"/>
                    </a:lnTo>
                    <a:lnTo>
                      <a:pt x="81" y="19"/>
                    </a:lnTo>
                    <a:lnTo>
                      <a:pt x="68" y="23"/>
                    </a:lnTo>
                    <a:lnTo>
                      <a:pt x="54" y="26"/>
                    </a:lnTo>
                    <a:lnTo>
                      <a:pt x="40" y="31"/>
                    </a:lnTo>
                    <a:lnTo>
                      <a:pt x="27" y="34"/>
                    </a:lnTo>
                    <a:lnTo>
                      <a:pt x="16" y="38"/>
                    </a:lnTo>
                    <a:lnTo>
                      <a:pt x="8" y="41"/>
                    </a:lnTo>
                    <a:lnTo>
                      <a:pt x="2" y="42"/>
                    </a:lnTo>
                    <a:lnTo>
                      <a:pt x="0" y="4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4" name="Freeform 13"/>
              <p:cNvSpPr>
                <a:spLocks/>
              </p:cNvSpPr>
              <p:nvPr/>
            </p:nvSpPr>
            <p:spPr bwMode="auto">
              <a:xfrm>
                <a:off x="5442" y="2810"/>
                <a:ext cx="44" cy="9"/>
              </a:xfrm>
              <a:custGeom>
                <a:avLst/>
                <a:gdLst>
                  <a:gd name="T0" fmla="*/ 44 w 112"/>
                  <a:gd name="T1" fmla="*/ 9 h 20"/>
                  <a:gd name="T2" fmla="*/ 44 w 112"/>
                  <a:gd name="T3" fmla="*/ 6 h 20"/>
                  <a:gd name="T4" fmla="*/ 44 w 112"/>
                  <a:gd name="T5" fmla="*/ 3 h 20"/>
                  <a:gd name="T6" fmla="*/ 43 w 112"/>
                  <a:gd name="T7" fmla="*/ 1 h 20"/>
                  <a:gd name="T8" fmla="*/ 43 w 112"/>
                  <a:gd name="T9" fmla="*/ 0 h 20"/>
                  <a:gd name="T10" fmla="*/ 36 w 112"/>
                  <a:gd name="T11" fmla="*/ 2 h 20"/>
                  <a:gd name="T12" fmla="*/ 30 w 112"/>
                  <a:gd name="T13" fmla="*/ 3 h 20"/>
                  <a:gd name="T14" fmla="*/ 24 w 112"/>
                  <a:gd name="T15" fmla="*/ 5 h 20"/>
                  <a:gd name="T16" fmla="*/ 19 w 112"/>
                  <a:gd name="T17" fmla="*/ 5 h 20"/>
                  <a:gd name="T18" fmla="*/ 13 w 112"/>
                  <a:gd name="T19" fmla="*/ 6 h 20"/>
                  <a:gd name="T20" fmla="*/ 9 w 112"/>
                  <a:gd name="T21" fmla="*/ 7 h 20"/>
                  <a:gd name="T22" fmla="*/ 4 w 112"/>
                  <a:gd name="T23" fmla="*/ 8 h 20"/>
                  <a:gd name="T24" fmla="*/ 0 w 112"/>
                  <a:gd name="T25" fmla="*/ 9 h 20"/>
                  <a:gd name="T26" fmla="*/ 44 w 112"/>
                  <a:gd name="T27" fmla="*/ 9 h 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12" h="20">
                    <a:moveTo>
                      <a:pt x="112" y="20"/>
                    </a:moveTo>
                    <a:lnTo>
                      <a:pt x="112" y="13"/>
                    </a:lnTo>
                    <a:lnTo>
                      <a:pt x="111" y="6"/>
                    </a:lnTo>
                    <a:lnTo>
                      <a:pt x="110" y="2"/>
                    </a:lnTo>
                    <a:lnTo>
                      <a:pt x="109" y="0"/>
                    </a:lnTo>
                    <a:lnTo>
                      <a:pt x="92" y="5"/>
                    </a:lnTo>
                    <a:lnTo>
                      <a:pt x="76" y="7"/>
                    </a:lnTo>
                    <a:lnTo>
                      <a:pt x="61" y="11"/>
                    </a:lnTo>
                    <a:lnTo>
                      <a:pt x="48" y="12"/>
                    </a:lnTo>
                    <a:lnTo>
                      <a:pt x="34" y="14"/>
                    </a:lnTo>
                    <a:lnTo>
                      <a:pt x="23" y="15"/>
                    </a:lnTo>
                    <a:lnTo>
                      <a:pt x="11" y="18"/>
                    </a:lnTo>
                    <a:lnTo>
                      <a:pt x="0" y="20"/>
                    </a:lnTo>
                    <a:lnTo>
                      <a:pt x="112" y="2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5" name="Freeform 14"/>
              <p:cNvSpPr>
                <a:spLocks/>
              </p:cNvSpPr>
              <p:nvPr/>
            </p:nvSpPr>
            <p:spPr bwMode="auto">
              <a:xfrm>
                <a:off x="5333" y="2395"/>
                <a:ext cx="221" cy="323"/>
              </a:xfrm>
              <a:custGeom>
                <a:avLst/>
                <a:gdLst>
                  <a:gd name="T0" fmla="*/ 131 w 572"/>
                  <a:gd name="T1" fmla="*/ 321 h 707"/>
                  <a:gd name="T2" fmla="*/ 119 w 572"/>
                  <a:gd name="T3" fmla="*/ 323 h 707"/>
                  <a:gd name="T4" fmla="*/ 105 w 572"/>
                  <a:gd name="T5" fmla="*/ 323 h 707"/>
                  <a:gd name="T6" fmla="*/ 95 w 572"/>
                  <a:gd name="T7" fmla="*/ 323 h 707"/>
                  <a:gd name="T8" fmla="*/ 91 w 572"/>
                  <a:gd name="T9" fmla="*/ 321 h 707"/>
                  <a:gd name="T10" fmla="*/ 84 w 572"/>
                  <a:gd name="T11" fmla="*/ 318 h 707"/>
                  <a:gd name="T12" fmla="*/ 78 w 572"/>
                  <a:gd name="T13" fmla="*/ 311 h 707"/>
                  <a:gd name="T14" fmla="*/ 75 w 572"/>
                  <a:gd name="T15" fmla="*/ 297 h 707"/>
                  <a:gd name="T16" fmla="*/ 73 w 572"/>
                  <a:gd name="T17" fmla="*/ 280 h 707"/>
                  <a:gd name="T18" fmla="*/ 70 w 572"/>
                  <a:gd name="T19" fmla="*/ 269 h 707"/>
                  <a:gd name="T20" fmla="*/ 64 w 572"/>
                  <a:gd name="T21" fmla="*/ 259 h 707"/>
                  <a:gd name="T22" fmla="*/ 57 w 572"/>
                  <a:gd name="T23" fmla="*/ 250 h 707"/>
                  <a:gd name="T24" fmla="*/ 48 w 572"/>
                  <a:gd name="T25" fmla="*/ 238 h 707"/>
                  <a:gd name="T26" fmla="*/ 36 w 572"/>
                  <a:gd name="T27" fmla="*/ 218 h 707"/>
                  <a:gd name="T28" fmla="*/ 22 w 572"/>
                  <a:gd name="T29" fmla="*/ 195 h 707"/>
                  <a:gd name="T30" fmla="*/ 11 w 572"/>
                  <a:gd name="T31" fmla="*/ 172 h 707"/>
                  <a:gd name="T32" fmla="*/ 5 w 572"/>
                  <a:gd name="T33" fmla="*/ 154 h 707"/>
                  <a:gd name="T34" fmla="*/ 0 w 572"/>
                  <a:gd name="T35" fmla="*/ 126 h 707"/>
                  <a:gd name="T36" fmla="*/ 3 w 572"/>
                  <a:gd name="T37" fmla="*/ 88 h 707"/>
                  <a:gd name="T38" fmla="*/ 23 w 572"/>
                  <a:gd name="T39" fmla="*/ 47 h 707"/>
                  <a:gd name="T40" fmla="*/ 50 w 572"/>
                  <a:gd name="T41" fmla="*/ 20 h 707"/>
                  <a:gd name="T42" fmla="*/ 68 w 572"/>
                  <a:gd name="T43" fmla="*/ 9 h 707"/>
                  <a:gd name="T44" fmla="*/ 86 w 572"/>
                  <a:gd name="T45" fmla="*/ 3 h 707"/>
                  <a:gd name="T46" fmla="*/ 103 w 572"/>
                  <a:gd name="T47" fmla="*/ 0 h 707"/>
                  <a:gd name="T48" fmla="*/ 119 w 572"/>
                  <a:gd name="T49" fmla="*/ 0 h 707"/>
                  <a:gd name="T50" fmla="*/ 134 w 572"/>
                  <a:gd name="T51" fmla="*/ 4 h 707"/>
                  <a:gd name="T52" fmla="*/ 151 w 572"/>
                  <a:gd name="T53" fmla="*/ 11 h 707"/>
                  <a:gd name="T54" fmla="*/ 169 w 572"/>
                  <a:gd name="T55" fmla="*/ 22 h 707"/>
                  <a:gd name="T56" fmla="*/ 197 w 572"/>
                  <a:gd name="T57" fmla="*/ 49 h 707"/>
                  <a:gd name="T58" fmla="*/ 217 w 572"/>
                  <a:gd name="T59" fmla="*/ 90 h 707"/>
                  <a:gd name="T60" fmla="*/ 221 w 572"/>
                  <a:gd name="T61" fmla="*/ 126 h 707"/>
                  <a:gd name="T62" fmla="*/ 217 w 572"/>
                  <a:gd name="T63" fmla="*/ 154 h 707"/>
                  <a:gd name="T64" fmla="*/ 211 w 572"/>
                  <a:gd name="T65" fmla="*/ 172 h 707"/>
                  <a:gd name="T66" fmla="*/ 200 w 572"/>
                  <a:gd name="T67" fmla="*/ 195 h 707"/>
                  <a:gd name="T68" fmla="*/ 187 w 572"/>
                  <a:gd name="T69" fmla="*/ 218 h 707"/>
                  <a:gd name="T70" fmla="*/ 174 w 572"/>
                  <a:gd name="T71" fmla="*/ 238 h 707"/>
                  <a:gd name="T72" fmla="*/ 165 w 572"/>
                  <a:gd name="T73" fmla="*/ 250 h 707"/>
                  <a:gd name="T74" fmla="*/ 158 w 572"/>
                  <a:gd name="T75" fmla="*/ 259 h 707"/>
                  <a:gd name="T76" fmla="*/ 152 w 572"/>
                  <a:gd name="T77" fmla="*/ 269 h 707"/>
                  <a:gd name="T78" fmla="*/ 149 w 572"/>
                  <a:gd name="T79" fmla="*/ 280 h 707"/>
                  <a:gd name="T80" fmla="*/ 147 w 572"/>
                  <a:gd name="T81" fmla="*/ 297 h 707"/>
                  <a:gd name="T82" fmla="*/ 144 w 572"/>
                  <a:gd name="T83" fmla="*/ 311 h 707"/>
                  <a:gd name="T84" fmla="*/ 139 w 572"/>
                  <a:gd name="T85" fmla="*/ 318 h 707"/>
                  <a:gd name="T86" fmla="*/ 136 w 572"/>
                  <a:gd name="T87" fmla="*/ 319 h 7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72" h="707">
                    <a:moveTo>
                      <a:pt x="351" y="700"/>
                    </a:moveTo>
                    <a:lnTo>
                      <a:pt x="340" y="703"/>
                    </a:lnTo>
                    <a:lnTo>
                      <a:pt x="325" y="705"/>
                    </a:lnTo>
                    <a:lnTo>
                      <a:pt x="308" y="706"/>
                    </a:lnTo>
                    <a:lnTo>
                      <a:pt x="291" y="707"/>
                    </a:lnTo>
                    <a:lnTo>
                      <a:pt x="273" y="707"/>
                    </a:lnTo>
                    <a:lnTo>
                      <a:pt x="258" y="707"/>
                    </a:lnTo>
                    <a:lnTo>
                      <a:pt x="247" y="706"/>
                    </a:lnTo>
                    <a:lnTo>
                      <a:pt x="239" y="704"/>
                    </a:lnTo>
                    <a:lnTo>
                      <a:pt x="235" y="703"/>
                    </a:lnTo>
                    <a:lnTo>
                      <a:pt x="227" y="700"/>
                    </a:lnTo>
                    <a:lnTo>
                      <a:pt x="218" y="697"/>
                    </a:lnTo>
                    <a:lnTo>
                      <a:pt x="209" y="690"/>
                    </a:lnTo>
                    <a:lnTo>
                      <a:pt x="202" y="681"/>
                    </a:lnTo>
                    <a:lnTo>
                      <a:pt x="197" y="668"/>
                    </a:lnTo>
                    <a:lnTo>
                      <a:pt x="194" y="650"/>
                    </a:lnTo>
                    <a:lnTo>
                      <a:pt x="192" y="626"/>
                    </a:lnTo>
                    <a:lnTo>
                      <a:pt x="189" y="612"/>
                    </a:lnTo>
                    <a:lnTo>
                      <a:pt x="186" y="600"/>
                    </a:lnTo>
                    <a:lnTo>
                      <a:pt x="180" y="589"/>
                    </a:lnTo>
                    <a:lnTo>
                      <a:pt x="173" y="579"/>
                    </a:lnTo>
                    <a:lnTo>
                      <a:pt x="165" y="568"/>
                    </a:lnTo>
                    <a:lnTo>
                      <a:pt x="156" y="558"/>
                    </a:lnTo>
                    <a:lnTo>
                      <a:pt x="147" y="547"/>
                    </a:lnTo>
                    <a:lnTo>
                      <a:pt x="136" y="536"/>
                    </a:lnTo>
                    <a:lnTo>
                      <a:pt x="124" y="521"/>
                    </a:lnTo>
                    <a:lnTo>
                      <a:pt x="109" y="501"/>
                    </a:lnTo>
                    <a:lnTo>
                      <a:pt x="92" y="477"/>
                    </a:lnTo>
                    <a:lnTo>
                      <a:pt x="74" y="452"/>
                    </a:lnTo>
                    <a:lnTo>
                      <a:pt x="57" y="426"/>
                    </a:lnTo>
                    <a:lnTo>
                      <a:pt x="41" y="400"/>
                    </a:lnTo>
                    <a:lnTo>
                      <a:pt x="28" y="377"/>
                    </a:lnTo>
                    <a:lnTo>
                      <a:pt x="19" y="359"/>
                    </a:lnTo>
                    <a:lnTo>
                      <a:pt x="12" y="338"/>
                    </a:lnTo>
                    <a:lnTo>
                      <a:pt x="4" y="309"/>
                    </a:lnTo>
                    <a:lnTo>
                      <a:pt x="0" y="275"/>
                    </a:lnTo>
                    <a:lnTo>
                      <a:pt x="0" y="236"/>
                    </a:lnTo>
                    <a:lnTo>
                      <a:pt x="8" y="193"/>
                    </a:lnTo>
                    <a:lnTo>
                      <a:pt x="27" y="148"/>
                    </a:lnTo>
                    <a:lnTo>
                      <a:pt x="59" y="103"/>
                    </a:lnTo>
                    <a:lnTo>
                      <a:pt x="106" y="59"/>
                    </a:lnTo>
                    <a:lnTo>
                      <a:pt x="130" y="43"/>
                    </a:lnTo>
                    <a:lnTo>
                      <a:pt x="153" y="30"/>
                    </a:lnTo>
                    <a:lnTo>
                      <a:pt x="176" y="20"/>
                    </a:lnTo>
                    <a:lnTo>
                      <a:pt x="200" y="11"/>
                    </a:lnTo>
                    <a:lnTo>
                      <a:pt x="223" y="6"/>
                    </a:lnTo>
                    <a:lnTo>
                      <a:pt x="245" y="2"/>
                    </a:lnTo>
                    <a:lnTo>
                      <a:pt x="266" y="0"/>
                    </a:lnTo>
                    <a:lnTo>
                      <a:pt x="287" y="0"/>
                    </a:lnTo>
                    <a:lnTo>
                      <a:pt x="307" y="1"/>
                    </a:lnTo>
                    <a:lnTo>
                      <a:pt x="327" y="5"/>
                    </a:lnTo>
                    <a:lnTo>
                      <a:pt x="348" y="9"/>
                    </a:lnTo>
                    <a:lnTo>
                      <a:pt x="370" y="16"/>
                    </a:lnTo>
                    <a:lnTo>
                      <a:pt x="392" y="24"/>
                    </a:lnTo>
                    <a:lnTo>
                      <a:pt x="415" y="36"/>
                    </a:lnTo>
                    <a:lnTo>
                      <a:pt x="437" y="48"/>
                    </a:lnTo>
                    <a:lnTo>
                      <a:pt x="458" y="63"/>
                    </a:lnTo>
                    <a:lnTo>
                      <a:pt x="509" y="107"/>
                    </a:lnTo>
                    <a:lnTo>
                      <a:pt x="542" y="152"/>
                    </a:lnTo>
                    <a:lnTo>
                      <a:pt x="562" y="196"/>
                    </a:lnTo>
                    <a:lnTo>
                      <a:pt x="572" y="238"/>
                    </a:lnTo>
                    <a:lnTo>
                      <a:pt x="572" y="276"/>
                    </a:lnTo>
                    <a:lnTo>
                      <a:pt x="569" y="311"/>
                    </a:lnTo>
                    <a:lnTo>
                      <a:pt x="561" y="338"/>
                    </a:lnTo>
                    <a:lnTo>
                      <a:pt x="554" y="359"/>
                    </a:lnTo>
                    <a:lnTo>
                      <a:pt x="545" y="377"/>
                    </a:lnTo>
                    <a:lnTo>
                      <a:pt x="532" y="400"/>
                    </a:lnTo>
                    <a:lnTo>
                      <a:pt x="517" y="426"/>
                    </a:lnTo>
                    <a:lnTo>
                      <a:pt x="500" y="452"/>
                    </a:lnTo>
                    <a:lnTo>
                      <a:pt x="483" y="477"/>
                    </a:lnTo>
                    <a:lnTo>
                      <a:pt x="465" y="501"/>
                    </a:lnTo>
                    <a:lnTo>
                      <a:pt x="450" y="521"/>
                    </a:lnTo>
                    <a:lnTo>
                      <a:pt x="438" y="536"/>
                    </a:lnTo>
                    <a:lnTo>
                      <a:pt x="427" y="547"/>
                    </a:lnTo>
                    <a:lnTo>
                      <a:pt x="418" y="558"/>
                    </a:lnTo>
                    <a:lnTo>
                      <a:pt x="409" y="568"/>
                    </a:lnTo>
                    <a:lnTo>
                      <a:pt x="401" y="579"/>
                    </a:lnTo>
                    <a:lnTo>
                      <a:pt x="394" y="589"/>
                    </a:lnTo>
                    <a:lnTo>
                      <a:pt x="388" y="600"/>
                    </a:lnTo>
                    <a:lnTo>
                      <a:pt x="385" y="612"/>
                    </a:lnTo>
                    <a:lnTo>
                      <a:pt x="383" y="626"/>
                    </a:lnTo>
                    <a:lnTo>
                      <a:pt x="380" y="650"/>
                    </a:lnTo>
                    <a:lnTo>
                      <a:pt x="377" y="668"/>
                    </a:lnTo>
                    <a:lnTo>
                      <a:pt x="372" y="681"/>
                    </a:lnTo>
                    <a:lnTo>
                      <a:pt x="365" y="690"/>
                    </a:lnTo>
                    <a:lnTo>
                      <a:pt x="361" y="695"/>
                    </a:lnTo>
                    <a:lnTo>
                      <a:pt x="356" y="697"/>
                    </a:lnTo>
                    <a:lnTo>
                      <a:pt x="353" y="699"/>
                    </a:lnTo>
                    <a:lnTo>
                      <a:pt x="351" y="7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6" name="Freeform 15"/>
              <p:cNvSpPr>
                <a:spLocks/>
              </p:cNvSpPr>
              <p:nvPr/>
            </p:nvSpPr>
            <p:spPr bwMode="auto">
              <a:xfrm>
                <a:off x="5412" y="2551"/>
                <a:ext cx="30" cy="169"/>
              </a:xfrm>
              <a:custGeom>
                <a:avLst/>
                <a:gdLst>
                  <a:gd name="T0" fmla="*/ 3 w 79"/>
                  <a:gd name="T1" fmla="*/ 1 h 371"/>
                  <a:gd name="T2" fmla="*/ 0 w 79"/>
                  <a:gd name="T3" fmla="*/ 1 h 371"/>
                  <a:gd name="T4" fmla="*/ 25 w 79"/>
                  <a:gd name="T5" fmla="*/ 169 h 371"/>
                  <a:gd name="T6" fmla="*/ 30 w 79"/>
                  <a:gd name="T7" fmla="*/ 168 h 371"/>
                  <a:gd name="T8" fmla="*/ 5 w 79"/>
                  <a:gd name="T9" fmla="*/ 0 h 371"/>
                  <a:gd name="T10" fmla="*/ 3 w 79"/>
                  <a:gd name="T11" fmla="*/ 1 h 3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 h="371">
                    <a:moveTo>
                      <a:pt x="7" y="2"/>
                    </a:moveTo>
                    <a:lnTo>
                      <a:pt x="0" y="3"/>
                    </a:lnTo>
                    <a:lnTo>
                      <a:pt x="65" y="371"/>
                    </a:lnTo>
                    <a:lnTo>
                      <a:pt x="79" y="368"/>
                    </a:lnTo>
                    <a:lnTo>
                      <a:pt x="14" y="0"/>
                    </a:lnTo>
                    <a:lnTo>
                      <a:pt x="7"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7" name="Freeform 16"/>
              <p:cNvSpPr>
                <a:spLocks/>
              </p:cNvSpPr>
              <p:nvPr/>
            </p:nvSpPr>
            <p:spPr bwMode="auto">
              <a:xfrm>
                <a:off x="5445" y="2550"/>
                <a:ext cx="29" cy="170"/>
              </a:xfrm>
              <a:custGeom>
                <a:avLst/>
                <a:gdLst>
                  <a:gd name="T0" fmla="*/ 26 w 77"/>
                  <a:gd name="T1" fmla="*/ 0 h 373"/>
                  <a:gd name="T2" fmla="*/ 24 w 77"/>
                  <a:gd name="T3" fmla="*/ 0 h 373"/>
                  <a:gd name="T4" fmla="*/ 0 w 77"/>
                  <a:gd name="T5" fmla="*/ 169 h 373"/>
                  <a:gd name="T6" fmla="*/ 5 w 77"/>
                  <a:gd name="T7" fmla="*/ 170 h 373"/>
                  <a:gd name="T8" fmla="*/ 29 w 77"/>
                  <a:gd name="T9" fmla="*/ 1 h 373"/>
                  <a:gd name="T10" fmla="*/ 26 w 77"/>
                  <a:gd name="T11" fmla="*/ 0 h 37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373">
                    <a:moveTo>
                      <a:pt x="70" y="1"/>
                    </a:moveTo>
                    <a:lnTo>
                      <a:pt x="63" y="0"/>
                    </a:lnTo>
                    <a:lnTo>
                      <a:pt x="0" y="370"/>
                    </a:lnTo>
                    <a:lnTo>
                      <a:pt x="13" y="373"/>
                    </a:lnTo>
                    <a:lnTo>
                      <a:pt x="77" y="2"/>
                    </a:lnTo>
                    <a:lnTo>
                      <a:pt x="7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8" name="Freeform 17"/>
              <p:cNvSpPr>
                <a:spLocks/>
              </p:cNvSpPr>
              <p:nvPr/>
            </p:nvSpPr>
            <p:spPr bwMode="auto">
              <a:xfrm>
                <a:off x="5415" y="2544"/>
                <a:ext cx="13" cy="12"/>
              </a:xfrm>
              <a:custGeom>
                <a:avLst/>
                <a:gdLst>
                  <a:gd name="T0" fmla="*/ 13 w 34"/>
                  <a:gd name="T1" fmla="*/ 2 h 29"/>
                  <a:gd name="T2" fmla="*/ 10 w 34"/>
                  <a:gd name="T3" fmla="*/ 1 h 29"/>
                  <a:gd name="T4" fmla="*/ 0 w 34"/>
                  <a:gd name="T5" fmla="*/ 6 h 29"/>
                  <a:gd name="T6" fmla="*/ 3 w 34"/>
                  <a:gd name="T7" fmla="*/ 12 h 29"/>
                  <a:gd name="T8" fmla="*/ 13 w 34"/>
                  <a:gd name="T9" fmla="*/ 7 h 29"/>
                  <a:gd name="T10" fmla="*/ 10 w 34"/>
                  <a:gd name="T11" fmla="*/ 6 h 29"/>
                  <a:gd name="T12" fmla="*/ 13 w 34"/>
                  <a:gd name="T13" fmla="*/ 2 h 29"/>
                  <a:gd name="T14" fmla="*/ 11 w 34"/>
                  <a:gd name="T15" fmla="*/ 0 h 29"/>
                  <a:gd name="T16" fmla="*/ 10 w 34"/>
                  <a:gd name="T17" fmla="*/ 1 h 29"/>
                  <a:gd name="T18" fmla="*/ 13 w 34"/>
                  <a:gd name="T19" fmla="*/ 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 h="29">
                    <a:moveTo>
                      <a:pt x="34" y="4"/>
                    </a:moveTo>
                    <a:lnTo>
                      <a:pt x="27" y="3"/>
                    </a:lnTo>
                    <a:lnTo>
                      <a:pt x="0" y="15"/>
                    </a:lnTo>
                    <a:lnTo>
                      <a:pt x="7" y="29"/>
                    </a:lnTo>
                    <a:lnTo>
                      <a:pt x="34" y="16"/>
                    </a:lnTo>
                    <a:lnTo>
                      <a:pt x="27" y="15"/>
                    </a:lnTo>
                    <a:lnTo>
                      <a:pt x="34" y="4"/>
                    </a:lnTo>
                    <a:lnTo>
                      <a:pt x="30" y="0"/>
                    </a:lnTo>
                    <a:lnTo>
                      <a:pt x="27" y="3"/>
                    </a:lnTo>
                    <a:lnTo>
                      <a:pt x="34"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49" name="Freeform 18"/>
              <p:cNvSpPr>
                <a:spLocks/>
              </p:cNvSpPr>
              <p:nvPr/>
            </p:nvSpPr>
            <p:spPr bwMode="auto">
              <a:xfrm>
                <a:off x="5425" y="2545"/>
                <a:ext cx="13" cy="13"/>
              </a:xfrm>
              <a:custGeom>
                <a:avLst/>
                <a:gdLst>
                  <a:gd name="T0" fmla="*/ 10 w 31"/>
                  <a:gd name="T1" fmla="*/ 7 h 30"/>
                  <a:gd name="T2" fmla="*/ 13 w 31"/>
                  <a:gd name="T3" fmla="*/ 7 h 30"/>
                  <a:gd name="T4" fmla="*/ 3 w 31"/>
                  <a:gd name="T5" fmla="*/ 0 h 30"/>
                  <a:gd name="T6" fmla="*/ 0 w 31"/>
                  <a:gd name="T7" fmla="*/ 5 h 30"/>
                  <a:gd name="T8" fmla="*/ 10 w 31"/>
                  <a:gd name="T9" fmla="*/ 12 h 30"/>
                  <a:gd name="T10" fmla="*/ 13 w 31"/>
                  <a:gd name="T11" fmla="*/ 13 h 30"/>
                  <a:gd name="T12" fmla="*/ 10 w 31"/>
                  <a:gd name="T13" fmla="*/ 12 h 30"/>
                  <a:gd name="T14" fmla="*/ 12 w 31"/>
                  <a:gd name="T15" fmla="*/ 13 h 30"/>
                  <a:gd name="T16" fmla="*/ 13 w 31"/>
                  <a:gd name="T17" fmla="*/ 13 h 30"/>
                  <a:gd name="T18" fmla="*/ 10 w 31"/>
                  <a:gd name="T19" fmla="*/ 7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30">
                    <a:moveTo>
                      <a:pt x="25" y="15"/>
                    </a:moveTo>
                    <a:lnTo>
                      <a:pt x="31" y="16"/>
                    </a:lnTo>
                    <a:lnTo>
                      <a:pt x="7" y="0"/>
                    </a:lnTo>
                    <a:lnTo>
                      <a:pt x="0" y="11"/>
                    </a:lnTo>
                    <a:lnTo>
                      <a:pt x="24" y="27"/>
                    </a:lnTo>
                    <a:lnTo>
                      <a:pt x="30" y="29"/>
                    </a:lnTo>
                    <a:lnTo>
                      <a:pt x="24" y="27"/>
                    </a:lnTo>
                    <a:lnTo>
                      <a:pt x="28" y="30"/>
                    </a:lnTo>
                    <a:lnTo>
                      <a:pt x="30" y="29"/>
                    </a:lnTo>
                    <a:lnTo>
                      <a:pt x="25"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0" name="Freeform 19"/>
              <p:cNvSpPr>
                <a:spLocks/>
              </p:cNvSpPr>
              <p:nvPr/>
            </p:nvSpPr>
            <p:spPr bwMode="auto">
              <a:xfrm>
                <a:off x="5435" y="2544"/>
                <a:ext cx="16" cy="14"/>
              </a:xfrm>
              <a:custGeom>
                <a:avLst/>
                <a:gdLst>
                  <a:gd name="T0" fmla="*/ 16 w 43"/>
                  <a:gd name="T1" fmla="*/ 1 h 32"/>
                  <a:gd name="T2" fmla="*/ 14 w 43"/>
                  <a:gd name="T3" fmla="*/ 1 h 32"/>
                  <a:gd name="T4" fmla="*/ 0 w 43"/>
                  <a:gd name="T5" fmla="*/ 8 h 32"/>
                  <a:gd name="T6" fmla="*/ 2 w 43"/>
                  <a:gd name="T7" fmla="*/ 14 h 32"/>
                  <a:gd name="T8" fmla="*/ 16 w 43"/>
                  <a:gd name="T9" fmla="*/ 7 h 32"/>
                  <a:gd name="T10" fmla="*/ 13 w 43"/>
                  <a:gd name="T11" fmla="*/ 7 h 32"/>
                  <a:gd name="T12" fmla="*/ 16 w 43"/>
                  <a:gd name="T13" fmla="*/ 1 h 32"/>
                  <a:gd name="T14" fmla="*/ 15 w 43"/>
                  <a:gd name="T15" fmla="*/ 0 h 32"/>
                  <a:gd name="T16" fmla="*/ 14 w 43"/>
                  <a:gd name="T17" fmla="*/ 1 h 32"/>
                  <a:gd name="T18" fmla="*/ 16 w 43"/>
                  <a:gd name="T19" fmla="*/ 1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2">
                    <a:moveTo>
                      <a:pt x="43" y="2"/>
                    </a:moveTo>
                    <a:lnTo>
                      <a:pt x="37" y="2"/>
                    </a:lnTo>
                    <a:lnTo>
                      <a:pt x="0" y="18"/>
                    </a:lnTo>
                    <a:lnTo>
                      <a:pt x="5" y="32"/>
                    </a:lnTo>
                    <a:lnTo>
                      <a:pt x="42" y="15"/>
                    </a:lnTo>
                    <a:lnTo>
                      <a:pt x="36" y="15"/>
                    </a:lnTo>
                    <a:lnTo>
                      <a:pt x="43" y="2"/>
                    </a:lnTo>
                    <a:lnTo>
                      <a:pt x="39" y="0"/>
                    </a:lnTo>
                    <a:lnTo>
                      <a:pt x="37" y="2"/>
                    </a:lnTo>
                    <a:lnTo>
                      <a:pt x="4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1" name="Freeform 20"/>
              <p:cNvSpPr>
                <a:spLocks/>
              </p:cNvSpPr>
              <p:nvPr/>
            </p:nvSpPr>
            <p:spPr bwMode="auto">
              <a:xfrm>
                <a:off x="5449" y="2545"/>
                <a:ext cx="12" cy="12"/>
              </a:xfrm>
              <a:custGeom>
                <a:avLst/>
                <a:gdLst>
                  <a:gd name="T0" fmla="*/ 10 w 31"/>
                  <a:gd name="T1" fmla="*/ 5 h 27"/>
                  <a:gd name="T2" fmla="*/ 12 w 31"/>
                  <a:gd name="T3" fmla="*/ 5 h 27"/>
                  <a:gd name="T4" fmla="*/ 3 w 31"/>
                  <a:gd name="T5" fmla="*/ 0 h 27"/>
                  <a:gd name="T6" fmla="*/ 0 w 31"/>
                  <a:gd name="T7" fmla="*/ 6 h 27"/>
                  <a:gd name="T8" fmla="*/ 9 w 31"/>
                  <a:gd name="T9" fmla="*/ 12 h 27"/>
                  <a:gd name="T10" fmla="*/ 11 w 31"/>
                  <a:gd name="T11" fmla="*/ 12 h 27"/>
                  <a:gd name="T12" fmla="*/ 9 w 31"/>
                  <a:gd name="T13" fmla="*/ 12 h 27"/>
                  <a:gd name="T14" fmla="*/ 10 w 31"/>
                  <a:gd name="T15" fmla="*/ 12 h 27"/>
                  <a:gd name="T16" fmla="*/ 11 w 31"/>
                  <a:gd name="T17" fmla="*/ 12 h 27"/>
                  <a:gd name="T18" fmla="*/ 10 w 31"/>
                  <a:gd name="T19" fmla="*/ 5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7">
                    <a:moveTo>
                      <a:pt x="26" y="12"/>
                    </a:moveTo>
                    <a:lnTo>
                      <a:pt x="31" y="12"/>
                    </a:lnTo>
                    <a:lnTo>
                      <a:pt x="7" y="0"/>
                    </a:lnTo>
                    <a:lnTo>
                      <a:pt x="0" y="13"/>
                    </a:lnTo>
                    <a:lnTo>
                      <a:pt x="24" y="26"/>
                    </a:lnTo>
                    <a:lnTo>
                      <a:pt x="29" y="26"/>
                    </a:lnTo>
                    <a:lnTo>
                      <a:pt x="24" y="26"/>
                    </a:lnTo>
                    <a:lnTo>
                      <a:pt x="27" y="27"/>
                    </a:lnTo>
                    <a:lnTo>
                      <a:pt x="29" y="26"/>
                    </a:lnTo>
                    <a:lnTo>
                      <a:pt x="26"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2" name="Freeform 21"/>
              <p:cNvSpPr>
                <a:spLocks/>
              </p:cNvSpPr>
              <p:nvPr/>
            </p:nvSpPr>
            <p:spPr bwMode="auto">
              <a:xfrm>
                <a:off x="5459" y="2546"/>
                <a:ext cx="12" cy="10"/>
              </a:xfrm>
              <a:custGeom>
                <a:avLst/>
                <a:gdLst>
                  <a:gd name="T0" fmla="*/ 12 w 31"/>
                  <a:gd name="T1" fmla="*/ 3 h 22"/>
                  <a:gd name="T2" fmla="*/ 11 w 31"/>
                  <a:gd name="T3" fmla="*/ 0 h 22"/>
                  <a:gd name="T4" fmla="*/ 0 w 31"/>
                  <a:gd name="T5" fmla="*/ 4 h 22"/>
                  <a:gd name="T6" fmla="*/ 1 w 31"/>
                  <a:gd name="T7" fmla="*/ 10 h 22"/>
                  <a:gd name="T8" fmla="*/ 12 w 31"/>
                  <a:gd name="T9" fmla="*/ 6 h 22"/>
                  <a:gd name="T10" fmla="*/ 12 w 31"/>
                  <a:gd name="T11" fmla="*/ 3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22">
                    <a:moveTo>
                      <a:pt x="30" y="7"/>
                    </a:moveTo>
                    <a:lnTo>
                      <a:pt x="29" y="0"/>
                    </a:lnTo>
                    <a:lnTo>
                      <a:pt x="0" y="8"/>
                    </a:lnTo>
                    <a:lnTo>
                      <a:pt x="3" y="22"/>
                    </a:lnTo>
                    <a:lnTo>
                      <a:pt x="31" y="14"/>
                    </a:lnTo>
                    <a:lnTo>
                      <a:pt x="3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3" name="Freeform 22"/>
              <p:cNvSpPr>
                <a:spLocks/>
              </p:cNvSpPr>
              <p:nvPr/>
            </p:nvSpPr>
            <p:spPr bwMode="auto">
              <a:xfrm>
                <a:off x="5416" y="2559"/>
                <a:ext cx="12" cy="13"/>
              </a:xfrm>
              <a:custGeom>
                <a:avLst/>
                <a:gdLst>
                  <a:gd name="T0" fmla="*/ 12 w 33"/>
                  <a:gd name="T1" fmla="*/ 1 h 27"/>
                  <a:gd name="T2" fmla="*/ 9 w 33"/>
                  <a:gd name="T3" fmla="*/ 0 h 27"/>
                  <a:gd name="T4" fmla="*/ 0 w 33"/>
                  <a:gd name="T5" fmla="*/ 7 h 27"/>
                  <a:gd name="T6" fmla="*/ 3 w 33"/>
                  <a:gd name="T7" fmla="*/ 13 h 27"/>
                  <a:gd name="T8" fmla="*/ 12 w 33"/>
                  <a:gd name="T9" fmla="*/ 7 h 27"/>
                  <a:gd name="T10" fmla="*/ 9 w 33"/>
                  <a:gd name="T11" fmla="*/ 7 h 27"/>
                  <a:gd name="T12" fmla="*/ 12 w 33"/>
                  <a:gd name="T13" fmla="*/ 1 h 27"/>
                  <a:gd name="T14" fmla="*/ 11 w 33"/>
                  <a:gd name="T15" fmla="*/ 0 h 27"/>
                  <a:gd name="T16" fmla="*/ 9 w 33"/>
                  <a:gd name="T17" fmla="*/ 0 h 27"/>
                  <a:gd name="T18" fmla="*/ 12 w 33"/>
                  <a:gd name="T19" fmla="*/ 1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7">
                    <a:moveTo>
                      <a:pt x="33" y="2"/>
                    </a:moveTo>
                    <a:lnTo>
                      <a:pt x="26" y="1"/>
                    </a:lnTo>
                    <a:lnTo>
                      <a:pt x="0" y="14"/>
                    </a:lnTo>
                    <a:lnTo>
                      <a:pt x="7" y="27"/>
                    </a:lnTo>
                    <a:lnTo>
                      <a:pt x="33" y="15"/>
                    </a:lnTo>
                    <a:lnTo>
                      <a:pt x="26" y="14"/>
                    </a:lnTo>
                    <a:lnTo>
                      <a:pt x="33" y="2"/>
                    </a:lnTo>
                    <a:lnTo>
                      <a:pt x="30" y="0"/>
                    </a:lnTo>
                    <a:lnTo>
                      <a:pt x="26" y="1"/>
                    </a:lnTo>
                    <a:lnTo>
                      <a:pt x="33"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4" name="Freeform 23"/>
              <p:cNvSpPr>
                <a:spLocks/>
              </p:cNvSpPr>
              <p:nvPr/>
            </p:nvSpPr>
            <p:spPr bwMode="auto">
              <a:xfrm>
                <a:off x="5426" y="2560"/>
                <a:ext cx="12" cy="13"/>
              </a:xfrm>
              <a:custGeom>
                <a:avLst/>
                <a:gdLst>
                  <a:gd name="T0" fmla="*/ 10 w 31"/>
                  <a:gd name="T1" fmla="*/ 6 h 29"/>
                  <a:gd name="T2" fmla="*/ 12 w 31"/>
                  <a:gd name="T3" fmla="*/ 7 h 29"/>
                  <a:gd name="T4" fmla="*/ 3 w 31"/>
                  <a:gd name="T5" fmla="*/ 0 h 29"/>
                  <a:gd name="T6" fmla="*/ 0 w 31"/>
                  <a:gd name="T7" fmla="*/ 5 h 29"/>
                  <a:gd name="T8" fmla="*/ 9 w 31"/>
                  <a:gd name="T9" fmla="*/ 12 h 29"/>
                  <a:gd name="T10" fmla="*/ 12 w 31"/>
                  <a:gd name="T11" fmla="*/ 13 h 29"/>
                  <a:gd name="T12" fmla="*/ 9 w 31"/>
                  <a:gd name="T13" fmla="*/ 12 h 29"/>
                  <a:gd name="T14" fmla="*/ 11 w 31"/>
                  <a:gd name="T15" fmla="*/ 13 h 29"/>
                  <a:gd name="T16" fmla="*/ 12 w 31"/>
                  <a:gd name="T17" fmla="*/ 13 h 29"/>
                  <a:gd name="T18" fmla="*/ 10 w 31"/>
                  <a:gd name="T19" fmla="*/ 6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9">
                    <a:moveTo>
                      <a:pt x="25" y="14"/>
                    </a:moveTo>
                    <a:lnTo>
                      <a:pt x="31" y="15"/>
                    </a:lnTo>
                    <a:lnTo>
                      <a:pt x="7" y="0"/>
                    </a:lnTo>
                    <a:lnTo>
                      <a:pt x="0" y="12"/>
                    </a:lnTo>
                    <a:lnTo>
                      <a:pt x="24" y="27"/>
                    </a:lnTo>
                    <a:lnTo>
                      <a:pt x="30" y="28"/>
                    </a:lnTo>
                    <a:lnTo>
                      <a:pt x="24" y="27"/>
                    </a:lnTo>
                    <a:lnTo>
                      <a:pt x="28" y="29"/>
                    </a:lnTo>
                    <a:lnTo>
                      <a:pt x="30" y="28"/>
                    </a:lnTo>
                    <a:lnTo>
                      <a:pt x="2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5" name="Freeform 24"/>
              <p:cNvSpPr>
                <a:spLocks/>
              </p:cNvSpPr>
              <p:nvPr/>
            </p:nvSpPr>
            <p:spPr bwMode="auto">
              <a:xfrm>
                <a:off x="5436" y="2559"/>
                <a:ext cx="16" cy="14"/>
              </a:xfrm>
              <a:custGeom>
                <a:avLst/>
                <a:gdLst>
                  <a:gd name="T0" fmla="*/ 16 w 43"/>
                  <a:gd name="T1" fmla="*/ 0 h 30"/>
                  <a:gd name="T2" fmla="*/ 14 w 43"/>
                  <a:gd name="T3" fmla="*/ 0 h 30"/>
                  <a:gd name="T4" fmla="*/ 0 w 43"/>
                  <a:gd name="T5" fmla="*/ 7 h 30"/>
                  <a:gd name="T6" fmla="*/ 2 w 43"/>
                  <a:gd name="T7" fmla="*/ 14 h 30"/>
                  <a:gd name="T8" fmla="*/ 16 w 43"/>
                  <a:gd name="T9" fmla="*/ 7 h 30"/>
                  <a:gd name="T10" fmla="*/ 13 w 43"/>
                  <a:gd name="T11" fmla="*/ 7 h 30"/>
                  <a:gd name="T12" fmla="*/ 16 w 43"/>
                  <a:gd name="T13" fmla="*/ 0 h 30"/>
                  <a:gd name="T14" fmla="*/ 15 w 43"/>
                  <a:gd name="T15" fmla="*/ 0 h 30"/>
                  <a:gd name="T16" fmla="*/ 14 w 43"/>
                  <a:gd name="T17" fmla="*/ 0 h 30"/>
                  <a:gd name="T18" fmla="*/ 16 w 43"/>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30">
                    <a:moveTo>
                      <a:pt x="43" y="1"/>
                    </a:moveTo>
                    <a:lnTo>
                      <a:pt x="37" y="1"/>
                    </a:lnTo>
                    <a:lnTo>
                      <a:pt x="0" y="16"/>
                    </a:lnTo>
                    <a:lnTo>
                      <a:pt x="5" y="30"/>
                    </a:lnTo>
                    <a:lnTo>
                      <a:pt x="42" y="15"/>
                    </a:lnTo>
                    <a:lnTo>
                      <a:pt x="36" y="15"/>
                    </a:lnTo>
                    <a:lnTo>
                      <a:pt x="43" y="1"/>
                    </a:lnTo>
                    <a:lnTo>
                      <a:pt x="39" y="0"/>
                    </a:lnTo>
                    <a:lnTo>
                      <a:pt x="37" y="1"/>
                    </a:lnTo>
                    <a:lnTo>
                      <a:pt x="4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6" name="Freeform 25"/>
              <p:cNvSpPr>
                <a:spLocks/>
              </p:cNvSpPr>
              <p:nvPr/>
            </p:nvSpPr>
            <p:spPr bwMode="auto">
              <a:xfrm>
                <a:off x="5450" y="2559"/>
                <a:ext cx="11" cy="13"/>
              </a:xfrm>
              <a:custGeom>
                <a:avLst/>
                <a:gdLst>
                  <a:gd name="T0" fmla="*/ 9 w 31"/>
                  <a:gd name="T1" fmla="*/ 6 h 28"/>
                  <a:gd name="T2" fmla="*/ 11 w 31"/>
                  <a:gd name="T3" fmla="*/ 6 h 28"/>
                  <a:gd name="T4" fmla="*/ 2 w 31"/>
                  <a:gd name="T5" fmla="*/ 0 h 28"/>
                  <a:gd name="T6" fmla="*/ 0 w 31"/>
                  <a:gd name="T7" fmla="*/ 7 h 28"/>
                  <a:gd name="T8" fmla="*/ 9 w 31"/>
                  <a:gd name="T9" fmla="*/ 12 h 28"/>
                  <a:gd name="T10" fmla="*/ 10 w 31"/>
                  <a:gd name="T11" fmla="*/ 12 h 28"/>
                  <a:gd name="T12" fmla="*/ 9 w 31"/>
                  <a:gd name="T13" fmla="*/ 12 h 28"/>
                  <a:gd name="T14" fmla="*/ 10 w 31"/>
                  <a:gd name="T15" fmla="*/ 13 h 28"/>
                  <a:gd name="T16" fmla="*/ 10 w 31"/>
                  <a:gd name="T17" fmla="*/ 12 h 28"/>
                  <a:gd name="T18" fmla="*/ 9 w 31"/>
                  <a:gd name="T19" fmla="*/ 6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 h="28">
                    <a:moveTo>
                      <a:pt x="26" y="13"/>
                    </a:moveTo>
                    <a:lnTo>
                      <a:pt x="31" y="13"/>
                    </a:lnTo>
                    <a:lnTo>
                      <a:pt x="7" y="0"/>
                    </a:lnTo>
                    <a:lnTo>
                      <a:pt x="0" y="14"/>
                    </a:lnTo>
                    <a:lnTo>
                      <a:pt x="24" y="26"/>
                    </a:lnTo>
                    <a:lnTo>
                      <a:pt x="29" y="26"/>
                    </a:lnTo>
                    <a:lnTo>
                      <a:pt x="24" y="26"/>
                    </a:lnTo>
                    <a:lnTo>
                      <a:pt x="28" y="28"/>
                    </a:lnTo>
                    <a:lnTo>
                      <a:pt x="29" y="26"/>
                    </a:lnTo>
                    <a:lnTo>
                      <a:pt x="26"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7" name="Freeform 26"/>
              <p:cNvSpPr>
                <a:spLocks/>
              </p:cNvSpPr>
              <p:nvPr/>
            </p:nvSpPr>
            <p:spPr bwMode="auto">
              <a:xfrm>
                <a:off x="5460" y="2562"/>
                <a:ext cx="11" cy="10"/>
              </a:xfrm>
              <a:custGeom>
                <a:avLst/>
                <a:gdLst>
                  <a:gd name="T0" fmla="*/ 10 w 32"/>
                  <a:gd name="T1" fmla="*/ 3 h 21"/>
                  <a:gd name="T2" fmla="*/ 10 w 32"/>
                  <a:gd name="T3" fmla="*/ 0 h 21"/>
                  <a:gd name="T4" fmla="*/ 0 w 32"/>
                  <a:gd name="T5" fmla="*/ 4 h 21"/>
                  <a:gd name="T6" fmla="*/ 1 w 32"/>
                  <a:gd name="T7" fmla="*/ 10 h 21"/>
                  <a:gd name="T8" fmla="*/ 11 w 32"/>
                  <a:gd name="T9" fmla="*/ 6 h 21"/>
                  <a:gd name="T10" fmla="*/ 10 w 32"/>
                  <a:gd name="T11" fmla="*/ 3 h 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21">
                    <a:moveTo>
                      <a:pt x="30" y="6"/>
                    </a:moveTo>
                    <a:lnTo>
                      <a:pt x="29" y="0"/>
                    </a:lnTo>
                    <a:lnTo>
                      <a:pt x="0" y="8"/>
                    </a:lnTo>
                    <a:lnTo>
                      <a:pt x="3" y="21"/>
                    </a:lnTo>
                    <a:lnTo>
                      <a:pt x="32" y="13"/>
                    </a:lnTo>
                    <a:lnTo>
                      <a:pt x="3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8" name="Freeform 27"/>
              <p:cNvSpPr>
                <a:spLocks/>
              </p:cNvSpPr>
              <p:nvPr/>
            </p:nvSpPr>
            <p:spPr bwMode="auto">
              <a:xfrm>
                <a:off x="5250" y="2618"/>
                <a:ext cx="63" cy="57"/>
              </a:xfrm>
              <a:custGeom>
                <a:avLst/>
                <a:gdLst>
                  <a:gd name="T0" fmla="*/ 0 w 166"/>
                  <a:gd name="T1" fmla="*/ 50 h 127"/>
                  <a:gd name="T2" fmla="*/ 58 w 166"/>
                  <a:gd name="T3" fmla="*/ 0 h 127"/>
                  <a:gd name="T4" fmla="*/ 63 w 166"/>
                  <a:gd name="T5" fmla="*/ 8 h 127"/>
                  <a:gd name="T6" fmla="*/ 5 w 166"/>
                  <a:gd name="T7" fmla="*/ 57 h 127"/>
                  <a:gd name="T8" fmla="*/ 0 w 166"/>
                  <a:gd name="T9" fmla="*/ 50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 h="127">
                    <a:moveTo>
                      <a:pt x="0" y="112"/>
                    </a:moveTo>
                    <a:lnTo>
                      <a:pt x="153" y="0"/>
                    </a:lnTo>
                    <a:lnTo>
                      <a:pt x="166" y="17"/>
                    </a:lnTo>
                    <a:lnTo>
                      <a:pt x="12" y="127"/>
                    </a:lnTo>
                    <a:lnTo>
                      <a:pt x="0" y="11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9" name="Freeform 28"/>
              <p:cNvSpPr>
                <a:spLocks/>
              </p:cNvSpPr>
              <p:nvPr/>
            </p:nvSpPr>
            <p:spPr bwMode="auto">
              <a:xfrm>
                <a:off x="5232" y="2476"/>
                <a:ext cx="42" cy="20"/>
              </a:xfrm>
              <a:custGeom>
                <a:avLst/>
                <a:gdLst>
                  <a:gd name="T0" fmla="*/ 0 w 109"/>
                  <a:gd name="T1" fmla="*/ 0 h 44"/>
                  <a:gd name="T2" fmla="*/ 42 w 109"/>
                  <a:gd name="T3" fmla="*/ 10 h 44"/>
                  <a:gd name="T4" fmla="*/ 42 w 109"/>
                  <a:gd name="T5" fmla="*/ 20 h 44"/>
                  <a:gd name="T6" fmla="*/ 0 w 109"/>
                  <a:gd name="T7" fmla="*/ 10 h 44"/>
                  <a:gd name="T8" fmla="*/ 0 w 109"/>
                  <a:gd name="T9" fmla="*/ 0 h 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44">
                    <a:moveTo>
                      <a:pt x="0" y="0"/>
                    </a:moveTo>
                    <a:lnTo>
                      <a:pt x="109" y="23"/>
                    </a:lnTo>
                    <a:lnTo>
                      <a:pt x="109" y="44"/>
                    </a:lnTo>
                    <a:lnTo>
                      <a:pt x="0" y="21"/>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60" name="Freeform 29"/>
              <p:cNvSpPr>
                <a:spLocks/>
              </p:cNvSpPr>
              <p:nvPr/>
            </p:nvSpPr>
            <p:spPr bwMode="auto">
              <a:xfrm>
                <a:off x="5268" y="2304"/>
                <a:ext cx="58" cy="75"/>
              </a:xfrm>
              <a:custGeom>
                <a:avLst/>
                <a:gdLst>
                  <a:gd name="T0" fmla="*/ 9 w 152"/>
                  <a:gd name="T1" fmla="*/ 0 h 163"/>
                  <a:gd name="T2" fmla="*/ 58 w 152"/>
                  <a:gd name="T3" fmla="*/ 71 h 163"/>
                  <a:gd name="T4" fmla="*/ 52 w 152"/>
                  <a:gd name="T5" fmla="*/ 75 h 163"/>
                  <a:gd name="T6" fmla="*/ 0 w 152"/>
                  <a:gd name="T7" fmla="*/ 0 h 163"/>
                  <a:gd name="T8" fmla="*/ 9 w 152"/>
                  <a:gd name="T9" fmla="*/ 0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2" h="163">
                    <a:moveTo>
                      <a:pt x="23" y="0"/>
                    </a:moveTo>
                    <a:lnTo>
                      <a:pt x="152" y="155"/>
                    </a:lnTo>
                    <a:lnTo>
                      <a:pt x="137" y="163"/>
                    </a:lnTo>
                    <a:lnTo>
                      <a:pt x="0" y="0"/>
                    </a:lnTo>
                    <a:lnTo>
                      <a:pt x="2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61" name="Rectangle 30"/>
              <p:cNvSpPr>
                <a:spLocks noChangeArrowheads="1"/>
              </p:cNvSpPr>
              <p:nvPr/>
            </p:nvSpPr>
            <p:spPr bwMode="auto">
              <a:xfrm>
                <a:off x="5445" y="2304"/>
                <a:ext cx="8" cy="3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62" name="Freeform 31"/>
              <p:cNvSpPr>
                <a:spLocks/>
              </p:cNvSpPr>
              <p:nvPr/>
            </p:nvSpPr>
            <p:spPr bwMode="auto">
              <a:xfrm>
                <a:off x="5554" y="2304"/>
                <a:ext cx="48" cy="68"/>
              </a:xfrm>
              <a:custGeom>
                <a:avLst/>
                <a:gdLst>
                  <a:gd name="T0" fmla="*/ 40 w 123"/>
                  <a:gd name="T1" fmla="*/ 0 h 147"/>
                  <a:gd name="T2" fmla="*/ 0 w 123"/>
                  <a:gd name="T3" fmla="*/ 65 h 147"/>
                  <a:gd name="T4" fmla="*/ 6 w 123"/>
                  <a:gd name="T5" fmla="*/ 68 h 147"/>
                  <a:gd name="T6" fmla="*/ 48 w 123"/>
                  <a:gd name="T7" fmla="*/ 0 h 147"/>
                  <a:gd name="T8" fmla="*/ 40 w 123"/>
                  <a:gd name="T9" fmla="*/ 0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147">
                    <a:moveTo>
                      <a:pt x="102" y="0"/>
                    </a:moveTo>
                    <a:lnTo>
                      <a:pt x="0" y="140"/>
                    </a:lnTo>
                    <a:lnTo>
                      <a:pt x="16" y="147"/>
                    </a:lnTo>
                    <a:lnTo>
                      <a:pt x="123" y="0"/>
                    </a:lnTo>
                    <a:lnTo>
                      <a:pt x="10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63" name="Freeform 32"/>
              <p:cNvSpPr>
                <a:spLocks/>
              </p:cNvSpPr>
              <p:nvPr/>
            </p:nvSpPr>
            <p:spPr bwMode="auto">
              <a:xfrm>
                <a:off x="5614" y="2447"/>
                <a:ext cx="50" cy="15"/>
              </a:xfrm>
              <a:custGeom>
                <a:avLst/>
                <a:gdLst>
                  <a:gd name="T0" fmla="*/ 50 w 130"/>
                  <a:gd name="T1" fmla="*/ 0 h 33"/>
                  <a:gd name="T2" fmla="*/ 0 w 130"/>
                  <a:gd name="T3" fmla="*/ 7 h 33"/>
                  <a:gd name="T4" fmla="*/ 0 w 130"/>
                  <a:gd name="T5" fmla="*/ 15 h 33"/>
                  <a:gd name="T6" fmla="*/ 50 w 130"/>
                  <a:gd name="T7" fmla="*/ 9 h 33"/>
                  <a:gd name="T8" fmla="*/ 50 w 130"/>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33">
                    <a:moveTo>
                      <a:pt x="130" y="0"/>
                    </a:moveTo>
                    <a:lnTo>
                      <a:pt x="0" y="15"/>
                    </a:lnTo>
                    <a:lnTo>
                      <a:pt x="1" y="33"/>
                    </a:lnTo>
                    <a:lnTo>
                      <a:pt x="130" y="19"/>
                    </a:lnTo>
                    <a:lnTo>
                      <a:pt x="13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64" name="Freeform 33"/>
              <p:cNvSpPr>
                <a:spLocks/>
              </p:cNvSpPr>
              <p:nvPr/>
            </p:nvSpPr>
            <p:spPr bwMode="auto">
              <a:xfrm>
                <a:off x="5580" y="2612"/>
                <a:ext cx="71" cy="51"/>
              </a:xfrm>
              <a:custGeom>
                <a:avLst/>
                <a:gdLst>
                  <a:gd name="T0" fmla="*/ 68 w 186"/>
                  <a:gd name="T1" fmla="*/ 51 h 113"/>
                  <a:gd name="T2" fmla="*/ 0 w 186"/>
                  <a:gd name="T3" fmla="*/ 7 h 113"/>
                  <a:gd name="T4" fmla="*/ 4 w 186"/>
                  <a:gd name="T5" fmla="*/ 0 h 113"/>
                  <a:gd name="T6" fmla="*/ 71 w 186"/>
                  <a:gd name="T7" fmla="*/ 44 h 113"/>
                  <a:gd name="T8" fmla="*/ 68 w 186"/>
                  <a:gd name="T9" fmla="*/ 51 h 1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 h="113">
                    <a:moveTo>
                      <a:pt x="177" y="113"/>
                    </a:moveTo>
                    <a:lnTo>
                      <a:pt x="0" y="16"/>
                    </a:lnTo>
                    <a:lnTo>
                      <a:pt x="11" y="0"/>
                    </a:lnTo>
                    <a:lnTo>
                      <a:pt x="186" y="97"/>
                    </a:lnTo>
                    <a:lnTo>
                      <a:pt x="177" y="11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sp>
          <p:nvSpPr>
            <p:cNvPr id="26" name="Rectangle 34"/>
            <p:cNvSpPr>
              <a:spLocks noChangeArrowheads="1"/>
            </p:cNvSpPr>
            <p:nvPr/>
          </p:nvSpPr>
          <p:spPr bwMode="auto">
            <a:xfrm>
              <a:off x="533400" y="36576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a:t>
              </a:r>
              <a:br>
                <a:rPr lang="de-DE" altLang="de-DE" sz="1200" dirty="0">
                  <a:latin typeface="+mn-lt"/>
                </a:rPr>
              </a:br>
              <a:r>
                <a:rPr lang="de-DE" altLang="de-DE" sz="1200" dirty="0" err="1">
                  <a:latin typeface="+mn-lt"/>
                </a:rPr>
                <a:t>beauftragung</a:t>
              </a:r>
              <a:endParaRPr lang="de-DE" altLang="de-DE" sz="1200" dirty="0">
                <a:latin typeface="+mn-lt"/>
              </a:endParaRPr>
            </a:p>
          </p:txBody>
        </p:sp>
        <p:sp>
          <p:nvSpPr>
            <p:cNvPr id="27" name="AutoShape 35"/>
            <p:cNvSpPr>
              <a:spLocks noChangeArrowheads="1"/>
            </p:cNvSpPr>
            <p:nvPr/>
          </p:nvSpPr>
          <p:spPr bwMode="auto">
            <a:xfrm>
              <a:off x="1905000" y="25146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8" name="Rectangle 36"/>
            <p:cNvSpPr>
              <a:spLocks noChangeArrowheads="1"/>
            </p:cNvSpPr>
            <p:nvPr/>
          </p:nvSpPr>
          <p:spPr bwMode="auto">
            <a:xfrm>
              <a:off x="2438400" y="26225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9" name="Line 37"/>
            <p:cNvSpPr>
              <a:spLocks noChangeShapeType="1"/>
            </p:cNvSpPr>
            <p:nvPr/>
          </p:nvSpPr>
          <p:spPr bwMode="auto">
            <a:xfrm>
              <a:off x="2590800" y="27749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 name="Rectangle 38"/>
            <p:cNvSpPr>
              <a:spLocks noChangeArrowheads="1"/>
            </p:cNvSpPr>
            <p:nvPr/>
          </p:nvSpPr>
          <p:spPr bwMode="auto">
            <a:xfrm>
              <a:off x="22098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31" name="Rectangle 39"/>
            <p:cNvSpPr>
              <a:spLocks noChangeArrowheads="1"/>
            </p:cNvSpPr>
            <p:nvPr/>
          </p:nvSpPr>
          <p:spPr bwMode="auto">
            <a:xfrm>
              <a:off x="26670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32" name="Line 40"/>
            <p:cNvSpPr>
              <a:spLocks noChangeShapeType="1"/>
            </p:cNvSpPr>
            <p:nvPr/>
          </p:nvSpPr>
          <p:spPr bwMode="auto">
            <a:xfrm>
              <a:off x="23622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3" name="Line 41"/>
            <p:cNvSpPr>
              <a:spLocks noChangeShapeType="1"/>
            </p:cNvSpPr>
            <p:nvPr/>
          </p:nvSpPr>
          <p:spPr bwMode="auto">
            <a:xfrm>
              <a:off x="28194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4" name="Line 42"/>
            <p:cNvSpPr>
              <a:spLocks noChangeShapeType="1"/>
            </p:cNvSpPr>
            <p:nvPr/>
          </p:nvSpPr>
          <p:spPr bwMode="auto">
            <a:xfrm>
              <a:off x="2362200" y="2851150"/>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5" name="Rectangle 43"/>
            <p:cNvSpPr>
              <a:spLocks noChangeArrowheads="1"/>
            </p:cNvSpPr>
            <p:nvPr/>
          </p:nvSpPr>
          <p:spPr bwMode="auto">
            <a:xfrm>
              <a:off x="1828800" y="36576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a:t>
              </a:r>
              <a:br>
                <a:rPr lang="de-DE" altLang="de-DE" sz="1200" dirty="0">
                  <a:latin typeface="+mn-lt"/>
                </a:rPr>
              </a:br>
              <a:r>
                <a:rPr lang="de-DE" altLang="de-DE" sz="1200" dirty="0" err="1">
                  <a:latin typeface="+mn-lt"/>
                </a:rPr>
                <a:t>start</a:t>
              </a:r>
              <a:endParaRPr lang="de-DE" altLang="de-DE" sz="1200" dirty="0">
                <a:latin typeface="+mn-lt"/>
              </a:endParaRPr>
            </a:p>
          </p:txBody>
        </p:sp>
        <p:sp>
          <p:nvSpPr>
            <p:cNvPr id="36" name="AutoShape 44"/>
            <p:cNvSpPr>
              <a:spLocks noChangeArrowheads="1"/>
            </p:cNvSpPr>
            <p:nvPr/>
          </p:nvSpPr>
          <p:spPr bwMode="auto">
            <a:xfrm>
              <a:off x="3200400" y="25146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37" name="Rectangle 45"/>
            <p:cNvSpPr>
              <a:spLocks noChangeArrowheads="1"/>
            </p:cNvSpPr>
            <p:nvPr/>
          </p:nvSpPr>
          <p:spPr bwMode="auto">
            <a:xfrm>
              <a:off x="3124200" y="3657600"/>
              <a:ext cx="1371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a:t>
              </a:r>
              <a:br>
                <a:rPr lang="de-DE" altLang="de-DE" sz="1200" dirty="0">
                  <a:latin typeface="+mn-lt"/>
                </a:rPr>
              </a:br>
              <a:r>
                <a:rPr lang="de-DE" altLang="de-DE" sz="1200" dirty="0" err="1">
                  <a:latin typeface="+mn-lt"/>
                </a:rPr>
                <a:t>controlling</a:t>
              </a:r>
              <a:endParaRPr lang="de-DE" altLang="de-DE" sz="1200" dirty="0">
                <a:latin typeface="+mn-lt"/>
              </a:endParaRPr>
            </a:p>
          </p:txBody>
        </p:sp>
        <p:sp>
          <p:nvSpPr>
            <p:cNvPr id="38" name="AutoShape 46"/>
            <p:cNvSpPr>
              <a:spLocks noChangeArrowheads="1"/>
            </p:cNvSpPr>
            <p:nvPr/>
          </p:nvSpPr>
          <p:spPr bwMode="auto">
            <a:xfrm>
              <a:off x="4495800" y="2514600"/>
              <a:ext cx="1371600" cy="990600"/>
            </a:xfrm>
            <a:prstGeom prst="chevron">
              <a:avLst>
                <a:gd name="adj" fmla="val 15577"/>
              </a:avLst>
            </a:prstGeom>
            <a:solidFill>
              <a:srgbClr val="F2F2ED"/>
            </a:solidFill>
            <a:ln w="12699">
              <a:solidFill>
                <a:schemeClr val="tx1"/>
              </a:solidFill>
              <a:prstDash val="dash"/>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39" name="Rectangle 47"/>
            <p:cNvSpPr>
              <a:spLocks noChangeArrowheads="1"/>
            </p:cNvSpPr>
            <p:nvPr/>
          </p:nvSpPr>
          <p:spPr bwMode="auto">
            <a:xfrm>
              <a:off x="4419600" y="36576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Projektkrise</a:t>
              </a:r>
            </a:p>
          </p:txBody>
        </p:sp>
        <p:sp>
          <p:nvSpPr>
            <p:cNvPr id="40" name="AutoShape 48"/>
            <p:cNvSpPr>
              <a:spLocks noChangeArrowheads="1"/>
            </p:cNvSpPr>
            <p:nvPr/>
          </p:nvSpPr>
          <p:spPr bwMode="auto">
            <a:xfrm>
              <a:off x="5791200" y="25146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41" name="Rectangle 49"/>
            <p:cNvSpPr>
              <a:spLocks noChangeArrowheads="1"/>
            </p:cNvSpPr>
            <p:nvPr/>
          </p:nvSpPr>
          <p:spPr bwMode="auto">
            <a:xfrm>
              <a:off x="5715000" y="36576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a:t>
              </a:r>
              <a:br>
                <a:rPr lang="de-DE" altLang="de-DE" sz="1200" dirty="0">
                  <a:latin typeface="+mn-lt"/>
                </a:rPr>
              </a:br>
              <a:r>
                <a:rPr lang="de-DE" altLang="de-DE" sz="1200" dirty="0" err="1">
                  <a:latin typeface="+mn-lt"/>
                </a:rPr>
                <a:t>abschluss</a:t>
              </a:r>
              <a:endParaRPr lang="de-DE" altLang="de-DE" sz="1200" dirty="0">
                <a:latin typeface="+mn-lt"/>
              </a:endParaRPr>
            </a:p>
          </p:txBody>
        </p:sp>
        <p:sp>
          <p:nvSpPr>
            <p:cNvPr id="42" name="AutoShape 51"/>
            <p:cNvSpPr>
              <a:spLocks noChangeArrowheads="1"/>
            </p:cNvSpPr>
            <p:nvPr/>
          </p:nvSpPr>
          <p:spPr bwMode="auto">
            <a:xfrm>
              <a:off x="7086600" y="2514600"/>
              <a:ext cx="1371600" cy="990600"/>
            </a:xfrm>
            <a:prstGeom prst="chevron">
              <a:avLst>
                <a:gd name="adj" fmla="val 1557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43" name="Rectangle 52"/>
            <p:cNvSpPr>
              <a:spLocks noChangeArrowheads="1"/>
            </p:cNvSpPr>
            <p:nvPr/>
          </p:nvSpPr>
          <p:spPr bwMode="auto">
            <a:xfrm>
              <a:off x="7010400" y="36576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a:t>
              </a:r>
              <a:br>
                <a:rPr lang="de-DE" altLang="de-DE" sz="1200" dirty="0">
                  <a:latin typeface="+mn-lt"/>
                </a:rPr>
              </a:br>
              <a:r>
                <a:rPr lang="de-DE" altLang="de-DE" sz="1200" dirty="0" err="1">
                  <a:latin typeface="+mn-lt"/>
                </a:rPr>
                <a:t>evaluierung</a:t>
              </a:r>
              <a:endParaRPr lang="de-DE" altLang="de-DE" sz="1200" dirty="0">
                <a:latin typeface="+mn-lt"/>
              </a:endParaRPr>
            </a:p>
          </p:txBody>
        </p:sp>
        <p:sp>
          <p:nvSpPr>
            <p:cNvPr id="44" name="Line 53"/>
            <p:cNvSpPr>
              <a:spLocks noChangeShapeType="1"/>
            </p:cNvSpPr>
            <p:nvPr/>
          </p:nvSpPr>
          <p:spPr bwMode="auto">
            <a:xfrm>
              <a:off x="22415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45" name="Rectangle 54"/>
            <p:cNvSpPr>
              <a:spLocks noChangeArrowheads="1"/>
            </p:cNvSpPr>
            <p:nvPr/>
          </p:nvSpPr>
          <p:spPr bwMode="auto">
            <a:xfrm>
              <a:off x="23177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46" name="Rectangle 55"/>
            <p:cNvSpPr>
              <a:spLocks noChangeArrowheads="1"/>
            </p:cNvSpPr>
            <p:nvPr/>
          </p:nvSpPr>
          <p:spPr bwMode="auto">
            <a:xfrm>
              <a:off x="23177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47" name="Line 56"/>
            <p:cNvSpPr>
              <a:spLocks noChangeShapeType="1"/>
            </p:cNvSpPr>
            <p:nvPr/>
          </p:nvSpPr>
          <p:spPr bwMode="auto">
            <a:xfrm>
              <a:off x="22415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48" name="Line 57"/>
            <p:cNvSpPr>
              <a:spLocks noChangeShapeType="1"/>
            </p:cNvSpPr>
            <p:nvPr/>
          </p:nvSpPr>
          <p:spPr bwMode="auto">
            <a:xfrm>
              <a:off x="22415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49" name="Line 58"/>
            <p:cNvSpPr>
              <a:spLocks noChangeShapeType="1"/>
            </p:cNvSpPr>
            <p:nvPr/>
          </p:nvSpPr>
          <p:spPr bwMode="auto">
            <a:xfrm>
              <a:off x="26987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0" name="Rectangle 59"/>
            <p:cNvSpPr>
              <a:spLocks noChangeArrowheads="1"/>
            </p:cNvSpPr>
            <p:nvPr/>
          </p:nvSpPr>
          <p:spPr bwMode="auto">
            <a:xfrm>
              <a:off x="27749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51" name="Rectangle 60"/>
            <p:cNvSpPr>
              <a:spLocks noChangeArrowheads="1"/>
            </p:cNvSpPr>
            <p:nvPr/>
          </p:nvSpPr>
          <p:spPr bwMode="auto">
            <a:xfrm>
              <a:off x="27749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52" name="Line 61"/>
            <p:cNvSpPr>
              <a:spLocks noChangeShapeType="1"/>
            </p:cNvSpPr>
            <p:nvPr/>
          </p:nvSpPr>
          <p:spPr bwMode="auto">
            <a:xfrm>
              <a:off x="26987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3" name="Line 62"/>
            <p:cNvSpPr>
              <a:spLocks noChangeShapeType="1"/>
            </p:cNvSpPr>
            <p:nvPr/>
          </p:nvSpPr>
          <p:spPr bwMode="auto">
            <a:xfrm>
              <a:off x="26987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4" name="Rectangle 63"/>
            <p:cNvSpPr>
              <a:spLocks noChangeArrowheads="1"/>
            </p:cNvSpPr>
            <p:nvPr/>
          </p:nvSpPr>
          <p:spPr bwMode="auto">
            <a:xfrm>
              <a:off x="3733800" y="26225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55" name="Line 64"/>
            <p:cNvSpPr>
              <a:spLocks noChangeShapeType="1"/>
            </p:cNvSpPr>
            <p:nvPr/>
          </p:nvSpPr>
          <p:spPr bwMode="auto">
            <a:xfrm>
              <a:off x="3886200" y="27749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6" name="Rectangle 65"/>
            <p:cNvSpPr>
              <a:spLocks noChangeArrowheads="1"/>
            </p:cNvSpPr>
            <p:nvPr/>
          </p:nvSpPr>
          <p:spPr bwMode="auto">
            <a:xfrm>
              <a:off x="35052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57" name="Rectangle 66"/>
            <p:cNvSpPr>
              <a:spLocks noChangeArrowheads="1"/>
            </p:cNvSpPr>
            <p:nvPr/>
          </p:nvSpPr>
          <p:spPr bwMode="auto">
            <a:xfrm>
              <a:off x="39624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58" name="Line 67"/>
            <p:cNvSpPr>
              <a:spLocks noChangeShapeType="1"/>
            </p:cNvSpPr>
            <p:nvPr/>
          </p:nvSpPr>
          <p:spPr bwMode="auto">
            <a:xfrm>
              <a:off x="36576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9" name="Line 68"/>
            <p:cNvSpPr>
              <a:spLocks noChangeShapeType="1"/>
            </p:cNvSpPr>
            <p:nvPr/>
          </p:nvSpPr>
          <p:spPr bwMode="auto">
            <a:xfrm>
              <a:off x="41148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 name="Line 69"/>
            <p:cNvSpPr>
              <a:spLocks noChangeShapeType="1"/>
            </p:cNvSpPr>
            <p:nvPr/>
          </p:nvSpPr>
          <p:spPr bwMode="auto">
            <a:xfrm>
              <a:off x="3657600" y="2851150"/>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 name="Line 70"/>
            <p:cNvSpPr>
              <a:spLocks noChangeShapeType="1"/>
            </p:cNvSpPr>
            <p:nvPr/>
          </p:nvSpPr>
          <p:spPr bwMode="auto">
            <a:xfrm>
              <a:off x="35369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2" name="Rectangle 71"/>
            <p:cNvSpPr>
              <a:spLocks noChangeArrowheads="1"/>
            </p:cNvSpPr>
            <p:nvPr/>
          </p:nvSpPr>
          <p:spPr bwMode="auto">
            <a:xfrm>
              <a:off x="36131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63" name="Rectangle 72"/>
            <p:cNvSpPr>
              <a:spLocks noChangeArrowheads="1"/>
            </p:cNvSpPr>
            <p:nvPr/>
          </p:nvSpPr>
          <p:spPr bwMode="auto">
            <a:xfrm>
              <a:off x="36131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64" name="Line 73"/>
            <p:cNvSpPr>
              <a:spLocks noChangeShapeType="1"/>
            </p:cNvSpPr>
            <p:nvPr/>
          </p:nvSpPr>
          <p:spPr bwMode="auto">
            <a:xfrm>
              <a:off x="35369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5" name="Line 74"/>
            <p:cNvSpPr>
              <a:spLocks noChangeShapeType="1"/>
            </p:cNvSpPr>
            <p:nvPr/>
          </p:nvSpPr>
          <p:spPr bwMode="auto">
            <a:xfrm>
              <a:off x="35369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6" name="Line 75"/>
            <p:cNvSpPr>
              <a:spLocks noChangeShapeType="1"/>
            </p:cNvSpPr>
            <p:nvPr/>
          </p:nvSpPr>
          <p:spPr bwMode="auto">
            <a:xfrm>
              <a:off x="39941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7" name="Rectangle 76"/>
            <p:cNvSpPr>
              <a:spLocks noChangeArrowheads="1"/>
            </p:cNvSpPr>
            <p:nvPr/>
          </p:nvSpPr>
          <p:spPr bwMode="auto">
            <a:xfrm>
              <a:off x="40703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68" name="Rectangle 77"/>
            <p:cNvSpPr>
              <a:spLocks noChangeArrowheads="1"/>
            </p:cNvSpPr>
            <p:nvPr/>
          </p:nvSpPr>
          <p:spPr bwMode="auto">
            <a:xfrm>
              <a:off x="40703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69" name="Line 78"/>
            <p:cNvSpPr>
              <a:spLocks noChangeShapeType="1"/>
            </p:cNvSpPr>
            <p:nvPr/>
          </p:nvSpPr>
          <p:spPr bwMode="auto">
            <a:xfrm>
              <a:off x="39941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0" name="Line 79"/>
            <p:cNvSpPr>
              <a:spLocks noChangeShapeType="1"/>
            </p:cNvSpPr>
            <p:nvPr/>
          </p:nvSpPr>
          <p:spPr bwMode="auto">
            <a:xfrm>
              <a:off x="39941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71" name="Group 80"/>
            <p:cNvGrpSpPr>
              <a:grpSpLocks/>
            </p:cNvGrpSpPr>
            <p:nvPr/>
          </p:nvGrpSpPr>
          <p:grpSpPr bwMode="auto">
            <a:xfrm>
              <a:off x="3600450" y="2889250"/>
              <a:ext cx="285750" cy="234950"/>
              <a:chOff x="1296" y="1244"/>
              <a:chExt cx="276" cy="148"/>
            </a:xfrm>
          </p:grpSpPr>
          <p:sp>
            <p:nvSpPr>
              <p:cNvPr id="238" name="Line 81"/>
              <p:cNvSpPr>
                <a:spLocks noChangeShapeType="1"/>
              </p:cNvSpPr>
              <p:nvPr/>
            </p:nvSpPr>
            <p:spPr bwMode="auto">
              <a:xfrm>
                <a:off x="1296" y="1296"/>
                <a:ext cx="48" cy="96"/>
              </a:xfrm>
              <a:prstGeom prst="line">
                <a:avLst/>
              </a:prstGeom>
              <a:noFill/>
              <a:ln w="38100">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9" name="Freeform 82"/>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38100"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72" name="Group 83"/>
            <p:cNvGrpSpPr>
              <a:grpSpLocks/>
            </p:cNvGrpSpPr>
            <p:nvPr/>
          </p:nvGrpSpPr>
          <p:grpSpPr bwMode="auto">
            <a:xfrm>
              <a:off x="3733800" y="3124200"/>
              <a:ext cx="133350" cy="152400"/>
              <a:chOff x="1296" y="1244"/>
              <a:chExt cx="276" cy="148"/>
            </a:xfrm>
          </p:grpSpPr>
          <p:sp>
            <p:nvSpPr>
              <p:cNvPr id="236" name="Line 84"/>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7" name="Freeform 85"/>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73" name="Group 86"/>
            <p:cNvGrpSpPr>
              <a:grpSpLocks/>
            </p:cNvGrpSpPr>
            <p:nvPr/>
          </p:nvGrpSpPr>
          <p:grpSpPr bwMode="auto">
            <a:xfrm>
              <a:off x="3733800" y="3276600"/>
              <a:ext cx="133350" cy="152400"/>
              <a:chOff x="1296" y="1244"/>
              <a:chExt cx="276" cy="148"/>
            </a:xfrm>
          </p:grpSpPr>
          <p:sp>
            <p:nvSpPr>
              <p:cNvPr id="234" name="Line 87"/>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5" name="Freeform 88"/>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74" name="Group 89"/>
            <p:cNvGrpSpPr>
              <a:grpSpLocks/>
            </p:cNvGrpSpPr>
            <p:nvPr/>
          </p:nvGrpSpPr>
          <p:grpSpPr bwMode="auto">
            <a:xfrm>
              <a:off x="4210050" y="3124200"/>
              <a:ext cx="133350" cy="152400"/>
              <a:chOff x="1296" y="1244"/>
              <a:chExt cx="276" cy="148"/>
            </a:xfrm>
          </p:grpSpPr>
          <p:sp>
            <p:nvSpPr>
              <p:cNvPr id="232" name="Line 90"/>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3" name="Freeform 91"/>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75" name="Rectangle 92"/>
            <p:cNvSpPr>
              <a:spLocks noChangeArrowheads="1"/>
            </p:cNvSpPr>
            <p:nvPr/>
          </p:nvSpPr>
          <p:spPr bwMode="auto">
            <a:xfrm>
              <a:off x="6324600" y="26225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76" name="Line 93"/>
            <p:cNvSpPr>
              <a:spLocks noChangeShapeType="1"/>
            </p:cNvSpPr>
            <p:nvPr/>
          </p:nvSpPr>
          <p:spPr bwMode="auto">
            <a:xfrm>
              <a:off x="6477000" y="27749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77" name="Rectangle 94"/>
            <p:cNvSpPr>
              <a:spLocks noChangeArrowheads="1"/>
            </p:cNvSpPr>
            <p:nvPr/>
          </p:nvSpPr>
          <p:spPr bwMode="auto">
            <a:xfrm>
              <a:off x="60960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78" name="Rectangle 95"/>
            <p:cNvSpPr>
              <a:spLocks noChangeArrowheads="1"/>
            </p:cNvSpPr>
            <p:nvPr/>
          </p:nvSpPr>
          <p:spPr bwMode="auto">
            <a:xfrm>
              <a:off x="65532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79" name="Line 96"/>
            <p:cNvSpPr>
              <a:spLocks noChangeShapeType="1"/>
            </p:cNvSpPr>
            <p:nvPr/>
          </p:nvSpPr>
          <p:spPr bwMode="auto">
            <a:xfrm>
              <a:off x="62484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0" name="Line 97"/>
            <p:cNvSpPr>
              <a:spLocks noChangeShapeType="1"/>
            </p:cNvSpPr>
            <p:nvPr/>
          </p:nvSpPr>
          <p:spPr bwMode="auto">
            <a:xfrm>
              <a:off x="67056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1" name="Line 98"/>
            <p:cNvSpPr>
              <a:spLocks noChangeShapeType="1"/>
            </p:cNvSpPr>
            <p:nvPr/>
          </p:nvSpPr>
          <p:spPr bwMode="auto">
            <a:xfrm>
              <a:off x="6248400" y="2851150"/>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2" name="Line 99"/>
            <p:cNvSpPr>
              <a:spLocks noChangeShapeType="1"/>
            </p:cNvSpPr>
            <p:nvPr/>
          </p:nvSpPr>
          <p:spPr bwMode="auto">
            <a:xfrm>
              <a:off x="61277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3" name="Rectangle 100"/>
            <p:cNvSpPr>
              <a:spLocks noChangeArrowheads="1"/>
            </p:cNvSpPr>
            <p:nvPr/>
          </p:nvSpPr>
          <p:spPr bwMode="auto">
            <a:xfrm>
              <a:off x="62039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84" name="Rectangle 101"/>
            <p:cNvSpPr>
              <a:spLocks noChangeArrowheads="1"/>
            </p:cNvSpPr>
            <p:nvPr/>
          </p:nvSpPr>
          <p:spPr bwMode="auto">
            <a:xfrm>
              <a:off x="62039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85" name="Line 102"/>
            <p:cNvSpPr>
              <a:spLocks noChangeShapeType="1"/>
            </p:cNvSpPr>
            <p:nvPr/>
          </p:nvSpPr>
          <p:spPr bwMode="auto">
            <a:xfrm>
              <a:off x="61277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6" name="Line 103"/>
            <p:cNvSpPr>
              <a:spLocks noChangeShapeType="1"/>
            </p:cNvSpPr>
            <p:nvPr/>
          </p:nvSpPr>
          <p:spPr bwMode="auto">
            <a:xfrm>
              <a:off x="61277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7" name="Line 104"/>
            <p:cNvSpPr>
              <a:spLocks noChangeShapeType="1"/>
            </p:cNvSpPr>
            <p:nvPr/>
          </p:nvSpPr>
          <p:spPr bwMode="auto">
            <a:xfrm>
              <a:off x="65849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88" name="Rectangle 105"/>
            <p:cNvSpPr>
              <a:spLocks noChangeArrowheads="1"/>
            </p:cNvSpPr>
            <p:nvPr/>
          </p:nvSpPr>
          <p:spPr bwMode="auto">
            <a:xfrm>
              <a:off x="66611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89" name="Rectangle 106"/>
            <p:cNvSpPr>
              <a:spLocks noChangeArrowheads="1"/>
            </p:cNvSpPr>
            <p:nvPr/>
          </p:nvSpPr>
          <p:spPr bwMode="auto">
            <a:xfrm>
              <a:off x="66611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90" name="Line 107"/>
            <p:cNvSpPr>
              <a:spLocks noChangeShapeType="1"/>
            </p:cNvSpPr>
            <p:nvPr/>
          </p:nvSpPr>
          <p:spPr bwMode="auto">
            <a:xfrm>
              <a:off x="65849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91" name="Line 108"/>
            <p:cNvSpPr>
              <a:spLocks noChangeShapeType="1"/>
            </p:cNvSpPr>
            <p:nvPr/>
          </p:nvSpPr>
          <p:spPr bwMode="auto">
            <a:xfrm>
              <a:off x="65849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92" name="Group 109"/>
            <p:cNvGrpSpPr>
              <a:grpSpLocks/>
            </p:cNvGrpSpPr>
            <p:nvPr/>
          </p:nvGrpSpPr>
          <p:grpSpPr bwMode="auto">
            <a:xfrm>
              <a:off x="6191250" y="2889250"/>
              <a:ext cx="285750" cy="234950"/>
              <a:chOff x="1296" y="1244"/>
              <a:chExt cx="276" cy="148"/>
            </a:xfrm>
          </p:grpSpPr>
          <p:sp>
            <p:nvSpPr>
              <p:cNvPr id="230" name="Line 110"/>
              <p:cNvSpPr>
                <a:spLocks noChangeShapeType="1"/>
              </p:cNvSpPr>
              <p:nvPr/>
            </p:nvSpPr>
            <p:spPr bwMode="auto">
              <a:xfrm>
                <a:off x="1296" y="1296"/>
                <a:ext cx="48" cy="96"/>
              </a:xfrm>
              <a:prstGeom prst="line">
                <a:avLst/>
              </a:prstGeom>
              <a:noFill/>
              <a:ln w="38100">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31" name="Freeform 111"/>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38100"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3" name="Group 112"/>
            <p:cNvGrpSpPr>
              <a:grpSpLocks/>
            </p:cNvGrpSpPr>
            <p:nvPr/>
          </p:nvGrpSpPr>
          <p:grpSpPr bwMode="auto">
            <a:xfrm>
              <a:off x="6324600" y="3124200"/>
              <a:ext cx="133350" cy="152400"/>
              <a:chOff x="1296" y="1244"/>
              <a:chExt cx="276" cy="148"/>
            </a:xfrm>
          </p:grpSpPr>
          <p:sp>
            <p:nvSpPr>
              <p:cNvPr id="228" name="Line 113"/>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29" name="Freeform 114"/>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4" name="Group 115"/>
            <p:cNvGrpSpPr>
              <a:grpSpLocks/>
            </p:cNvGrpSpPr>
            <p:nvPr/>
          </p:nvGrpSpPr>
          <p:grpSpPr bwMode="auto">
            <a:xfrm>
              <a:off x="6324600" y="3276600"/>
              <a:ext cx="133350" cy="152400"/>
              <a:chOff x="1296" y="1244"/>
              <a:chExt cx="276" cy="148"/>
            </a:xfrm>
          </p:grpSpPr>
          <p:sp>
            <p:nvSpPr>
              <p:cNvPr id="226" name="Line 116"/>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27" name="Freeform 117"/>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5" name="Group 118"/>
            <p:cNvGrpSpPr>
              <a:grpSpLocks/>
            </p:cNvGrpSpPr>
            <p:nvPr/>
          </p:nvGrpSpPr>
          <p:grpSpPr bwMode="auto">
            <a:xfrm>
              <a:off x="6800850" y="3124200"/>
              <a:ext cx="133350" cy="152400"/>
              <a:chOff x="1296" y="1244"/>
              <a:chExt cx="276" cy="148"/>
            </a:xfrm>
          </p:grpSpPr>
          <p:sp>
            <p:nvSpPr>
              <p:cNvPr id="224" name="Line 119"/>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25" name="Freeform 120"/>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6" name="Group 121"/>
            <p:cNvGrpSpPr>
              <a:grpSpLocks/>
            </p:cNvGrpSpPr>
            <p:nvPr/>
          </p:nvGrpSpPr>
          <p:grpSpPr bwMode="auto">
            <a:xfrm>
              <a:off x="6648450" y="2895600"/>
              <a:ext cx="285750" cy="234950"/>
              <a:chOff x="1296" y="1244"/>
              <a:chExt cx="276" cy="148"/>
            </a:xfrm>
          </p:grpSpPr>
          <p:sp>
            <p:nvSpPr>
              <p:cNvPr id="222" name="Line 122"/>
              <p:cNvSpPr>
                <a:spLocks noChangeShapeType="1"/>
              </p:cNvSpPr>
              <p:nvPr/>
            </p:nvSpPr>
            <p:spPr bwMode="auto">
              <a:xfrm>
                <a:off x="1296" y="1296"/>
                <a:ext cx="48" cy="96"/>
              </a:xfrm>
              <a:prstGeom prst="line">
                <a:avLst/>
              </a:prstGeom>
              <a:noFill/>
              <a:ln w="38100">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23" name="Freeform 123"/>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38100"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7" name="Group 124"/>
            <p:cNvGrpSpPr>
              <a:grpSpLocks/>
            </p:cNvGrpSpPr>
            <p:nvPr/>
          </p:nvGrpSpPr>
          <p:grpSpPr bwMode="auto">
            <a:xfrm>
              <a:off x="6781800" y="3276600"/>
              <a:ext cx="133350" cy="152400"/>
              <a:chOff x="1296" y="1244"/>
              <a:chExt cx="276" cy="148"/>
            </a:xfrm>
          </p:grpSpPr>
          <p:sp>
            <p:nvSpPr>
              <p:cNvPr id="220" name="Line 125"/>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21" name="Freeform 126"/>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98" name="Group 127"/>
            <p:cNvGrpSpPr>
              <a:grpSpLocks/>
            </p:cNvGrpSpPr>
            <p:nvPr/>
          </p:nvGrpSpPr>
          <p:grpSpPr bwMode="auto">
            <a:xfrm>
              <a:off x="7410450" y="2743200"/>
              <a:ext cx="742950" cy="609600"/>
              <a:chOff x="1296" y="1244"/>
              <a:chExt cx="276" cy="148"/>
            </a:xfrm>
          </p:grpSpPr>
          <p:sp>
            <p:nvSpPr>
              <p:cNvPr id="218" name="Line 128"/>
              <p:cNvSpPr>
                <a:spLocks noChangeShapeType="1"/>
              </p:cNvSpPr>
              <p:nvPr/>
            </p:nvSpPr>
            <p:spPr bwMode="auto">
              <a:xfrm>
                <a:off x="1296" y="1296"/>
                <a:ext cx="48" cy="96"/>
              </a:xfrm>
              <a:prstGeom prst="line">
                <a:avLst/>
              </a:prstGeom>
              <a:noFill/>
              <a:ln w="76200">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9" name="Freeform 129"/>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76200"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99" name="AutoShape 130"/>
            <p:cNvSpPr>
              <a:spLocks noChangeArrowheads="1"/>
            </p:cNvSpPr>
            <p:nvPr/>
          </p:nvSpPr>
          <p:spPr bwMode="auto">
            <a:xfrm>
              <a:off x="1905000" y="2057400"/>
              <a:ext cx="5181600" cy="381000"/>
            </a:xfrm>
            <a:prstGeom prst="chevron">
              <a:avLst>
                <a:gd name="adj" fmla="val 14607"/>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00" name="Rectangle 131"/>
            <p:cNvSpPr>
              <a:spLocks noChangeArrowheads="1"/>
            </p:cNvSpPr>
            <p:nvPr/>
          </p:nvSpPr>
          <p:spPr bwMode="auto">
            <a:xfrm>
              <a:off x="1981200" y="2133600"/>
              <a:ext cx="5105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spcBef>
                  <a:spcPct val="40000"/>
                </a:spcBef>
              </a:pPr>
              <a:r>
                <a:rPr lang="de-DE" altLang="de-DE" sz="1200" dirty="0">
                  <a:latin typeface="+mn-lt"/>
                </a:rPr>
                <a:t>Projektkoordination</a:t>
              </a:r>
            </a:p>
          </p:txBody>
        </p:sp>
        <p:sp>
          <p:nvSpPr>
            <p:cNvPr id="101" name="Line 166"/>
            <p:cNvSpPr>
              <a:spLocks noChangeShapeType="1"/>
            </p:cNvSpPr>
            <p:nvPr/>
          </p:nvSpPr>
          <p:spPr bwMode="auto">
            <a:xfrm>
              <a:off x="304800" y="4876800"/>
              <a:ext cx="8534400" cy="0"/>
            </a:xfrm>
            <a:prstGeom prst="line">
              <a:avLst/>
            </a:prstGeom>
            <a:noFill/>
            <a:ln w="38100">
              <a:solidFill>
                <a:srgbClr val="5F5F5F"/>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2" name="Line 167"/>
            <p:cNvSpPr>
              <a:spLocks noChangeShapeType="1"/>
            </p:cNvSpPr>
            <p:nvPr/>
          </p:nvSpPr>
          <p:spPr bwMode="auto">
            <a:xfrm flipH="1" flipV="1">
              <a:off x="1905000" y="1828800"/>
              <a:ext cx="1600200" cy="0"/>
            </a:xfrm>
            <a:prstGeom prst="line">
              <a:avLst/>
            </a:prstGeom>
            <a:noFill/>
            <a:ln w="28575">
              <a:solidFill>
                <a:srgbClr val="5F5F5F"/>
              </a:solidFill>
              <a:round/>
              <a:headEnd type="none" w="sm" len="sm"/>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3" name="Line 168"/>
            <p:cNvSpPr>
              <a:spLocks noChangeShapeType="1"/>
            </p:cNvSpPr>
            <p:nvPr/>
          </p:nvSpPr>
          <p:spPr bwMode="auto">
            <a:xfrm>
              <a:off x="5562600" y="1828800"/>
              <a:ext cx="1524000" cy="0"/>
            </a:xfrm>
            <a:prstGeom prst="line">
              <a:avLst/>
            </a:prstGeom>
            <a:noFill/>
            <a:ln w="28575">
              <a:solidFill>
                <a:srgbClr val="5F5F5F"/>
              </a:solidFill>
              <a:round/>
              <a:headEnd type="none" w="sm" len="sm"/>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4" name="Line 169"/>
            <p:cNvSpPr>
              <a:spLocks noChangeShapeType="1"/>
            </p:cNvSpPr>
            <p:nvPr/>
          </p:nvSpPr>
          <p:spPr bwMode="auto">
            <a:xfrm flipH="1">
              <a:off x="7086600" y="1828800"/>
              <a:ext cx="304800" cy="0"/>
            </a:xfrm>
            <a:prstGeom prst="line">
              <a:avLst/>
            </a:prstGeom>
            <a:noFill/>
            <a:ln w="28575">
              <a:solidFill>
                <a:srgbClr val="5F5F5F"/>
              </a:solidFill>
              <a:round/>
              <a:headEnd type="none" w="sm" len="sm"/>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05" name="Line 170"/>
            <p:cNvSpPr>
              <a:spLocks noChangeShapeType="1"/>
            </p:cNvSpPr>
            <p:nvPr/>
          </p:nvSpPr>
          <p:spPr bwMode="auto">
            <a:xfrm>
              <a:off x="1600200" y="1828800"/>
              <a:ext cx="304800" cy="0"/>
            </a:xfrm>
            <a:prstGeom prst="line">
              <a:avLst/>
            </a:prstGeom>
            <a:noFill/>
            <a:ln w="28575">
              <a:solidFill>
                <a:srgbClr val="5F5F5F"/>
              </a:solidFill>
              <a:round/>
              <a:headEnd type="none" w="sm" len="sm"/>
              <a:tailEnd type="stealth"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06" name="Group 173"/>
            <p:cNvGrpSpPr>
              <a:grpSpLocks/>
            </p:cNvGrpSpPr>
            <p:nvPr/>
          </p:nvGrpSpPr>
          <p:grpSpPr bwMode="auto">
            <a:xfrm>
              <a:off x="1676400" y="4191000"/>
              <a:ext cx="457200" cy="533400"/>
              <a:chOff x="1056" y="2688"/>
              <a:chExt cx="288" cy="336"/>
            </a:xfrm>
            <a:solidFill>
              <a:srgbClr val="F2F2ED"/>
            </a:solidFill>
          </p:grpSpPr>
          <p:sp>
            <p:nvSpPr>
              <p:cNvPr id="205" name="Rectangle 174"/>
              <p:cNvSpPr>
                <a:spLocks noChangeArrowheads="1"/>
              </p:cNvSpPr>
              <p:nvPr/>
            </p:nvSpPr>
            <p:spPr bwMode="auto">
              <a:xfrm>
                <a:off x="1056" y="2688"/>
                <a:ext cx="288" cy="336"/>
              </a:xfrm>
              <a:prstGeom prst="rect">
                <a:avLst/>
              </a:prstGeom>
              <a:grpFill/>
              <a:ln w="12700">
                <a:solidFill>
                  <a:srgbClr val="4D4D4D"/>
                </a:solidFill>
                <a:miter lim="800000"/>
                <a:headEnd type="none" w="sm" len="sm"/>
                <a:tailEnd type="none" w="sm" len="sm"/>
              </a:ln>
              <a:effectLst>
                <a:outerShdw dist="35921" dir="2700000" algn="ctr" rotWithShape="0">
                  <a:srgbClr val="5F5F5F"/>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206" name="Line 175"/>
              <p:cNvSpPr>
                <a:spLocks noChangeShapeType="1"/>
              </p:cNvSpPr>
              <p:nvPr/>
            </p:nvSpPr>
            <p:spPr bwMode="auto">
              <a:xfrm>
                <a:off x="1104" y="2736"/>
                <a:ext cx="192" cy="0"/>
              </a:xfrm>
              <a:prstGeom prst="line">
                <a:avLst/>
              </a:prstGeom>
              <a:grpFill/>
              <a:ln w="3810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7" name="Line 176"/>
              <p:cNvSpPr>
                <a:spLocks noChangeShapeType="1"/>
              </p:cNvSpPr>
              <p:nvPr/>
            </p:nvSpPr>
            <p:spPr bwMode="auto">
              <a:xfrm>
                <a:off x="1104" y="2784"/>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8" name="Line 177"/>
              <p:cNvSpPr>
                <a:spLocks noChangeShapeType="1"/>
              </p:cNvSpPr>
              <p:nvPr/>
            </p:nvSpPr>
            <p:spPr bwMode="auto">
              <a:xfrm>
                <a:off x="1248" y="2784"/>
                <a:ext cx="48"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9" name="Line 178"/>
              <p:cNvSpPr>
                <a:spLocks noChangeShapeType="1"/>
              </p:cNvSpPr>
              <p:nvPr/>
            </p:nvSpPr>
            <p:spPr bwMode="auto">
              <a:xfrm>
                <a:off x="1104" y="2808"/>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0" name="Line 179"/>
              <p:cNvSpPr>
                <a:spLocks noChangeShapeType="1"/>
              </p:cNvSpPr>
              <p:nvPr/>
            </p:nvSpPr>
            <p:spPr bwMode="auto">
              <a:xfrm>
                <a:off x="1248" y="2808"/>
                <a:ext cx="48"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1" name="Line 180"/>
              <p:cNvSpPr>
                <a:spLocks noChangeShapeType="1"/>
              </p:cNvSpPr>
              <p:nvPr/>
            </p:nvSpPr>
            <p:spPr bwMode="auto">
              <a:xfrm>
                <a:off x="1104" y="2832"/>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2" name="Line 181"/>
              <p:cNvSpPr>
                <a:spLocks noChangeShapeType="1"/>
              </p:cNvSpPr>
              <p:nvPr/>
            </p:nvSpPr>
            <p:spPr bwMode="auto">
              <a:xfrm>
                <a:off x="1248" y="2832"/>
                <a:ext cx="48"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3" name="Line 182"/>
              <p:cNvSpPr>
                <a:spLocks noChangeShapeType="1"/>
              </p:cNvSpPr>
              <p:nvPr/>
            </p:nvSpPr>
            <p:spPr bwMode="auto">
              <a:xfrm>
                <a:off x="1104" y="2880"/>
                <a:ext cx="192"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4" name="Line 183"/>
              <p:cNvSpPr>
                <a:spLocks noChangeShapeType="1"/>
              </p:cNvSpPr>
              <p:nvPr/>
            </p:nvSpPr>
            <p:spPr bwMode="auto">
              <a:xfrm>
                <a:off x="1104" y="2900"/>
                <a:ext cx="192"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5" name="Line 184"/>
              <p:cNvSpPr>
                <a:spLocks noChangeShapeType="1"/>
              </p:cNvSpPr>
              <p:nvPr/>
            </p:nvSpPr>
            <p:spPr bwMode="auto">
              <a:xfrm>
                <a:off x="1104" y="2920"/>
                <a:ext cx="192"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6" name="Line 185"/>
              <p:cNvSpPr>
                <a:spLocks noChangeShapeType="1"/>
              </p:cNvSpPr>
              <p:nvPr/>
            </p:nvSpPr>
            <p:spPr bwMode="auto">
              <a:xfrm>
                <a:off x="1104" y="2940"/>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17" name="Freeform 186"/>
              <p:cNvSpPr>
                <a:spLocks/>
              </p:cNvSpPr>
              <p:nvPr/>
            </p:nvSpPr>
            <p:spPr bwMode="auto">
              <a:xfrm>
                <a:off x="1204" y="2924"/>
                <a:ext cx="101" cy="76"/>
              </a:xfrm>
              <a:custGeom>
                <a:avLst/>
                <a:gdLst>
                  <a:gd name="T0" fmla="*/ 0 w 101"/>
                  <a:gd name="T1" fmla="*/ 76 h 76"/>
                  <a:gd name="T2" fmla="*/ 60 w 101"/>
                  <a:gd name="T3" fmla="*/ 76 h 76"/>
                  <a:gd name="T4" fmla="*/ 52 w 101"/>
                  <a:gd name="T5" fmla="*/ 36 h 76"/>
                  <a:gd name="T6" fmla="*/ 88 w 101"/>
                  <a:gd name="T7" fmla="*/ 56 h 76"/>
                  <a:gd name="T8" fmla="*/ 100 w 101"/>
                  <a:gd name="T9" fmla="*/ 44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6">
                    <a:moveTo>
                      <a:pt x="0" y="76"/>
                    </a:moveTo>
                    <a:cubicBezTo>
                      <a:pt x="48" y="62"/>
                      <a:pt x="27" y="43"/>
                      <a:pt x="60" y="76"/>
                    </a:cubicBezTo>
                    <a:cubicBezTo>
                      <a:pt x="64" y="65"/>
                      <a:pt x="76" y="0"/>
                      <a:pt x="52" y="36"/>
                    </a:cubicBezTo>
                    <a:cubicBezTo>
                      <a:pt x="68" y="76"/>
                      <a:pt x="52" y="38"/>
                      <a:pt x="88" y="56"/>
                    </a:cubicBezTo>
                    <a:cubicBezTo>
                      <a:pt x="101" y="34"/>
                      <a:pt x="100" y="28"/>
                      <a:pt x="100" y="44"/>
                    </a:cubicBezTo>
                  </a:path>
                </a:pathLst>
              </a:custGeom>
              <a:grpFill/>
              <a:ln w="12700" cap="flat" cmpd="sng">
                <a:solidFill>
                  <a:srgbClr val="4D4D4D"/>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7" name="Rectangle 187"/>
            <p:cNvSpPr>
              <a:spLocks noChangeArrowheads="1"/>
            </p:cNvSpPr>
            <p:nvPr/>
          </p:nvSpPr>
          <p:spPr bwMode="auto">
            <a:xfrm>
              <a:off x="2133600" y="4343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90000"/>
                </a:lnSpc>
                <a:spcBef>
                  <a:spcPct val="40000"/>
                </a:spcBef>
              </a:pPr>
              <a:r>
                <a:rPr lang="de-DE" altLang="de-DE" sz="1100" i="1" dirty="0">
                  <a:solidFill>
                    <a:schemeClr val="bg1">
                      <a:lumMod val="50000"/>
                    </a:schemeClr>
                  </a:solidFill>
                  <a:latin typeface="+mn-lt"/>
                </a:rPr>
                <a:t>Projekt-</a:t>
              </a:r>
              <a:br>
                <a:rPr lang="de-DE" altLang="de-DE" sz="1100" i="1" dirty="0">
                  <a:solidFill>
                    <a:schemeClr val="bg1">
                      <a:lumMod val="50000"/>
                    </a:schemeClr>
                  </a:solidFill>
                  <a:latin typeface="+mn-lt"/>
                </a:rPr>
              </a:br>
              <a:r>
                <a:rPr lang="de-DE" altLang="de-DE" sz="1100" i="1" dirty="0" err="1">
                  <a:solidFill>
                    <a:schemeClr val="bg1">
                      <a:lumMod val="50000"/>
                    </a:schemeClr>
                  </a:solidFill>
                  <a:latin typeface="+mn-lt"/>
                </a:rPr>
                <a:t>auftrag</a:t>
              </a:r>
              <a:endParaRPr lang="de-DE" altLang="de-DE" sz="1100" i="1" dirty="0">
                <a:solidFill>
                  <a:schemeClr val="bg1">
                    <a:lumMod val="50000"/>
                  </a:schemeClr>
                </a:solidFill>
                <a:latin typeface="+mn-lt"/>
              </a:endParaRPr>
            </a:p>
          </p:txBody>
        </p:sp>
        <p:grpSp>
          <p:nvGrpSpPr>
            <p:cNvPr id="108" name="Group 188"/>
            <p:cNvGrpSpPr>
              <a:grpSpLocks/>
            </p:cNvGrpSpPr>
            <p:nvPr/>
          </p:nvGrpSpPr>
          <p:grpSpPr bwMode="auto">
            <a:xfrm>
              <a:off x="6858000" y="4152900"/>
              <a:ext cx="457200" cy="533400"/>
              <a:chOff x="1056" y="2688"/>
              <a:chExt cx="288" cy="336"/>
            </a:xfrm>
            <a:solidFill>
              <a:srgbClr val="F2F2ED"/>
            </a:solidFill>
          </p:grpSpPr>
          <p:sp>
            <p:nvSpPr>
              <p:cNvPr id="192" name="Rectangle 189"/>
              <p:cNvSpPr>
                <a:spLocks noChangeArrowheads="1"/>
              </p:cNvSpPr>
              <p:nvPr/>
            </p:nvSpPr>
            <p:spPr bwMode="auto">
              <a:xfrm>
                <a:off x="1056" y="2688"/>
                <a:ext cx="288" cy="336"/>
              </a:xfrm>
              <a:prstGeom prst="rect">
                <a:avLst/>
              </a:prstGeom>
              <a:grpFill/>
              <a:ln w="12700">
                <a:solidFill>
                  <a:srgbClr val="4D4D4D"/>
                </a:solidFill>
                <a:miter lim="800000"/>
                <a:headEnd type="none" w="sm" len="sm"/>
                <a:tailEnd type="none" w="sm" len="sm"/>
              </a:ln>
              <a:effectLst>
                <a:outerShdw dist="35921" dir="2700000" algn="ctr" rotWithShape="0">
                  <a:srgbClr val="5F5F5F"/>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93" name="Line 190"/>
              <p:cNvSpPr>
                <a:spLocks noChangeShapeType="1"/>
              </p:cNvSpPr>
              <p:nvPr/>
            </p:nvSpPr>
            <p:spPr bwMode="auto">
              <a:xfrm>
                <a:off x="1104" y="2736"/>
                <a:ext cx="192" cy="0"/>
              </a:xfrm>
              <a:prstGeom prst="line">
                <a:avLst/>
              </a:prstGeom>
              <a:grpFill/>
              <a:ln w="3810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4" name="Line 191"/>
              <p:cNvSpPr>
                <a:spLocks noChangeShapeType="1"/>
              </p:cNvSpPr>
              <p:nvPr/>
            </p:nvSpPr>
            <p:spPr bwMode="auto">
              <a:xfrm>
                <a:off x="1104" y="2784"/>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5" name="Line 192"/>
              <p:cNvSpPr>
                <a:spLocks noChangeShapeType="1"/>
              </p:cNvSpPr>
              <p:nvPr/>
            </p:nvSpPr>
            <p:spPr bwMode="auto">
              <a:xfrm>
                <a:off x="1248" y="2784"/>
                <a:ext cx="48"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6" name="Line 193"/>
              <p:cNvSpPr>
                <a:spLocks noChangeShapeType="1"/>
              </p:cNvSpPr>
              <p:nvPr/>
            </p:nvSpPr>
            <p:spPr bwMode="auto">
              <a:xfrm>
                <a:off x="1104" y="2808"/>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7" name="Line 194"/>
              <p:cNvSpPr>
                <a:spLocks noChangeShapeType="1"/>
              </p:cNvSpPr>
              <p:nvPr/>
            </p:nvSpPr>
            <p:spPr bwMode="auto">
              <a:xfrm>
                <a:off x="1248" y="2808"/>
                <a:ext cx="48"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8" name="Line 195"/>
              <p:cNvSpPr>
                <a:spLocks noChangeShapeType="1"/>
              </p:cNvSpPr>
              <p:nvPr/>
            </p:nvSpPr>
            <p:spPr bwMode="auto">
              <a:xfrm>
                <a:off x="1104" y="2832"/>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99" name="Line 196"/>
              <p:cNvSpPr>
                <a:spLocks noChangeShapeType="1"/>
              </p:cNvSpPr>
              <p:nvPr/>
            </p:nvSpPr>
            <p:spPr bwMode="auto">
              <a:xfrm>
                <a:off x="1248" y="2832"/>
                <a:ext cx="48"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0" name="Line 197"/>
              <p:cNvSpPr>
                <a:spLocks noChangeShapeType="1"/>
              </p:cNvSpPr>
              <p:nvPr/>
            </p:nvSpPr>
            <p:spPr bwMode="auto">
              <a:xfrm>
                <a:off x="1104" y="2880"/>
                <a:ext cx="192"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1" name="Line 198"/>
              <p:cNvSpPr>
                <a:spLocks noChangeShapeType="1"/>
              </p:cNvSpPr>
              <p:nvPr/>
            </p:nvSpPr>
            <p:spPr bwMode="auto">
              <a:xfrm>
                <a:off x="1104" y="2900"/>
                <a:ext cx="192"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2" name="Line 199"/>
              <p:cNvSpPr>
                <a:spLocks noChangeShapeType="1"/>
              </p:cNvSpPr>
              <p:nvPr/>
            </p:nvSpPr>
            <p:spPr bwMode="auto">
              <a:xfrm>
                <a:off x="1104" y="2920"/>
                <a:ext cx="192"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3" name="Line 200"/>
              <p:cNvSpPr>
                <a:spLocks noChangeShapeType="1"/>
              </p:cNvSpPr>
              <p:nvPr/>
            </p:nvSpPr>
            <p:spPr bwMode="auto">
              <a:xfrm>
                <a:off x="1104" y="2940"/>
                <a:ext cx="96" cy="0"/>
              </a:xfrm>
              <a:prstGeom prst="line">
                <a:avLst/>
              </a:prstGeom>
              <a:grpFill/>
              <a:ln w="19050">
                <a:solidFill>
                  <a:srgbClr val="4D4D4D"/>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04" name="Freeform 201"/>
              <p:cNvSpPr>
                <a:spLocks/>
              </p:cNvSpPr>
              <p:nvPr/>
            </p:nvSpPr>
            <p:spPr bwMode="auto">
              <a:xfrm>
                <a:off x="1204" y="2924"/>
                <a:ext cx="101" cy="76"/>
              </a:xfrm>
              <a:custGeom>
                <a:avLst/>
                <a:gdLst>
                  <a:gd name="T0" fmla="*/ 0 w 101"/>
                  <a:gd name="T1" fmla="*/ 76 h 76"/>
                  <a:gd name="T2" fmla="*/ 60 w 101"/>
                  <a:gd name="T3" fmla="*/ 76 h 76"/>
                  <a:gd name="T4" fmla="*/ 52 w 101"/>
                  <a:gd name="T5" fmla="*/ 36 h 76"/>
                  <a:gd name="T6" fmla="*/ 88 w 101"/>
                  <a:gd name="T7" fmla="*/ 56 h 76"/>
                  <a:gd name="T8" fmla="*/ 100 w 101"/>
                  <a:gd name="T9" fmla="*/ 44 h 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76">
                    <a:moveTo>
                      <a:pt x="0" y="76"/>
                    </a:moveTo>
                    <a:cubicBezTo>
                      <a:pt x="48" y="62"/>
                      <a:pt x="27" y="43"/>
                      <a:pt x="60" y="76"/>
                    </a:cubicBezTo>
                    <a:cubicBezTo>
                      <a:pt x="64" y="65"/>
                      <a:pt x="76" y="0"/>
                      <a:pt x="52" y="36"/>
                    </a:cubicBezTo>
                    <a:cubicBezTo>
                      <a:pt x="68" y="76"/>
                      <a:pt x="52" y="38"/>
                      <a:pt x="88" y="56"/>
                    </a:cubicBezTo>
                    <a:cubicBezTo>
                      <a:pt x="101" y="34"/>
                      <a:pt x="100" y="28"/>
                      <a:pt x="100" y="44"/>
                    </a:cubicBezTo>
                  </a:path>
                </a:pathLst>
              </a:custGeom>
              <a:grpFill/>
              <a:ln w="12700" cap="flat" cmpd="sng">
                <a:solidFill>
                  <a:srgbClr val="4D4D4D"/>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09" name="Rectangle 202"/>
            <p:cNvSpPr>
              <a:spLocks noChangeArrowheads="1"/>
            </p:cNvSpPr>
            <p:nvPr/>
          </p:nvSpPr>
          <p:spPr bwMode="auto">
            <a:xfrm>
              <a:off x="5943600" y="4343400"/>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90000"/>
                </a:lnSpc>
                <a:spcBef>
                  <a:spcPct val="40000"/>
                </a:spcBef>
              </a:pPr>
              <a:r>
                <a:rPr lang="de-DE" altLang="de-DE" sz="1100" i="1" dirty="0">
                  <a:solidFill>
                    <a:schemeClr val="bg1">
                      <a:lumMod val="50000"/>
                    </a:schemeClr>
                  </a:solidFill>
                  <a:latin typeface="+mn-lt"/>
                </a:rPr>
                <a:t>Projekt-</a:t>
              </a:r>
              <a:br>
                <a:rPr lang="de-DE" altLang="de-DE" sz="1100" i="1" dirty="0">
                  <a:solidFill>
                    <a:schemeClr val="bg1">
                      <a:lumMod val="50000"/>
                    </a:schemeClr>
                  </a:solidFill>
                  <a:latin typeface="+mn-lt"/>
                </a:rPr>
              </a:br>
              <a:r>
                <a:rPr lang="de-DE" altLang="de-DE" sz="1100" i="1" dirty="0" err="1">
                  <a:solidFill>
                    <a:schemeClr val="bg1">
                      <a:lumMod val="50000"/>
                    </a:schemeClr>
                  </a:solidFill>
                  <a:latin typeface="+mn-lt"/>
                </a:rPr>
                <a:t>abnahme</a:t>
              </a:r>
              <a:endParaRPr lang="de-DE" altLang="de-DE" sz="1100" i="1" dirty="0">
                <a:solidFill>
                  <a:schemeClr val="bg1">
                    <a:lumMod val="50000"/>
                  </a:schemeClr>
                </a:solidFill>
                <a:latin typeface="+mn-lt"/>
              </a:endParaRPr>
            </a:p>
          </p:txBody>
        </p:sp>
        <p:grpSp>
          <p:nvGrpSpPr>
            <p:cNvPr id="110" name="Group 254"/>
            <p:cNvGrpSpPr>
              <a:grpSpLocks/>
            </p:cNvGrpSpPr>
            <p:nvPr/>
          </p:nvGrpSpPr>
          <p:grpSpPr bwMode="auto">
            <a:xfrm>
              <a:off x="685800" y="5029200"/>
              <a:ext cx="7696200" cy="990600"/>
              <a:chOff x="432" y="3168"/>
              <a:chExt cx="4848" cy="624"/>
            </a:xfrm>
            <a:solidFill>
              <a:srgbClr val="F2F2ED"/>
            </a:solidFill>
          </p:grpSpPr>
          <p:sp>
            <p:nvSpPr>
              <p:cNvPr id="142" name="AutoShape 132"/>
              <p:cNvSpPr>
                <a:spLocks noChangeArrowheads="1"/>
              </p:cNvSpPr>
              <p:nvPr/>
            </p:nvSpPr>
            <p:spPr bwMode="auto">
              <a:xfrm>
                <a:off x="432" y="3168"/>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43" name="AutoShape 133"/>
              <p:cNvSpPr>
                <a:spLocks noChangeArrowheads="1"/>
              </p:cNvSpPr>
              <p:nvPr/>
            </p:nvSpPr>
            <p:spPr bwMode="auto">
              <a:xfrm>
                <a:off x="1392" y="3168"/>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44" name="AutoShape 134"/>
              <p:cNvSpPr>
                <a:spLocks noChangeArrowheads="1"/>
              </p:cNvSpPr>
              <p:nvPr/>
            </p:nvSpPr>
            <p:spPr bwMode="auto">
              <a:xfrm>
                <a:off x="2352" y="3168"/>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45" name="AutoShape 135"/>
              <p:cNvSpPr>
                <a:spLocks noChangeArrowheads="1"/>
              </p:cNvSpPr>
              <p:nvPr/>
            </p:nvSpPr>
            <p:spPr bwMode="auto">
              <a:xfrm>
                <a:off x="3312" y="3168"/>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46" name="AutoShape 136"/>
              <p:cNvSpPr>
                <a:spLocks noChangeArrowheads="1"/>
              </p:cNvSpPr>
              <p:nvPr/>
            </p:nvSpPr>
            <p:spPr bwMode="auto">
              <a:xfrm>
                <a:off x="4272" y="3168"/>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grpSp>
            <p:nvGrpSpPr>
              <p:cNvPr id="147" name="Group 138"/>
              <p:cNvGrpSpPr>
                <a:grpSpLocks/>
              </p:cNvGrpSpPr>
              <p:nvPr/>
            </p:nvGrpSpPr>
            <p:grpSpPr bwMode="auto">
              <a:xfrm>
                <a:off x="3648" y="3264"/>
                <a:ext cx="336" cy="384"/>
                <a:chOff x="4800" y="384"/>
                <a:chExt cx="336" cy="384"/>
              </a:xfrm>
              <a:grpFill/>
            </p:grpSpPr>
            <p:sp>
              <p:nvSpPr>
                <p:cNvPr id="188" name="Rectangle 139"/>
                <p:cNvSpPr>
                  <a:spLocks noChangeArrowheads="1"/>
                </p:cNvSpPr>
                <p:nvPr/>
              </p:nvSpPr>
              <p:spPr bwMode="auto">
                <a:xfrm>
                  <a:off x="4800" y="528"/>
                  <a:ext cx="336" cy="240"/>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89" name="Rectangle 140"/>
                <p:cNvSpPr>
                  <a:spLocks noChangeArrowheads="1"/>
                </p:cNvSpPr>
                <p:nvPr/>
              </p:nvSpPr>
              <p:spPr bwMode="auto">
                <a:xfrm>
                  <a:off x="4848" y="576"/>
                  <a:ext cx="96" cy="192"/>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90" name="Rectangle 141"/>
                <p:cNvSpPr>
                  <a:spLocks noChangeArrowheads="1"/>
                </p:cNvSpPr>
                <p:nvPr/>
              </p:nvSpPr>
              <p:spPr bwMode="auto">
                <a:xfrm>
                  <a:off x="4992" y="576"/>
                  <a:ext cx="96" cy="96"/>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91" name="AutoShape 142"/>
                <p:cNvSpPr>
                  <a:spLocks noChangeArrowheads="1"/>
                </p:cNvSpPr>
                <p:nvPr/>
              </p:nvSpPr>
              <p:spPr bwMode="auto">
                <a:xfrm>
                  <a:off x="4800" y="384"/>
                  <a:ext cx="336" cy="144"/>
                </a:xfrm>
                <a:prstGeom prst="triangle">
                  <a:avLst>
                    <a:gd name="adj" fmla="val 50000"/>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grpSp>
          <p:sp>
            <p:nvSpPr>
              <p:cNvPr id="148" name="Rectangle 143"/>
              <p:cNvSpPr>
                <a:spLocks noChangeArrowheads="1"/>
              </p:cNvSpPr>
              <p:nvPr/>
            </p:nvSpPr>
            <p:spPr bwMode="auto">
              <a:xfrm>
                <a:off x="2688" y="3408"/>
                <a:ext cx="336" cy="240"/>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49" name="AutoShape 144"/>
              <p:cNvSpPr>
                <a:spLocks noChangeArrowheads="1"/>
              </p:cNvSpPr>
              <p:nvPr/>
            </p:nvSpPr>
            <p:spPr bwMode="auto">
              <a:xfrm>
                <a:off x="2688" y="3264"/>
                <a:ext cx="336" cy="144"/>
              </a:xfrm>
              <a:prstGeom prst="triangle">
                <a:avLst>
                  <a:gd name="adj" fmla="val 50000"/>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50" name="Rectangle 145"/>
              <p:cNvSpPr>
                <a:spLocks noChangeArrowheads="1"/>
              </p:cNvSpPr>
              <p:nvPr/>
            </p:nvSpPr>
            <p:spPr bwMode="auto">
              <a:xfrm>
                <a:off x="1680" y="3360"/>
                <a:ext cx="336" cy="240"/>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51" name="Line 146"/>
              <p:cNvSpPr>
                <a:spLocks noChangeShapeType="1"/>
              </p:cNvSpPr>
              <p:nvPr/>
            </p:nvSpPr>
            <p:spPr bwMode="auto">
              <a:xfrm flipV="1">
                <a:off x="1680" y="3216"/>
                <a:ext cx="0" cy="96"/>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2" name="Line 147"/>
              <p:cNvSpPr>
                <a:spLocks noChangeShapeType="1"/>
              </p:cNvSpPr>
              <p:nvPr/>
            </p:nvSpPr>
            <p:spPr bwMode="auto">
              <a:xfrm flipV="1">
                <a:off x="2016" y="3216"/>
                <a:ext cx="0" cy="96"/>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3" name="Line 148"/>
              <p:cNvSpPr>
                <a:spLocks noChangeShapeType="1"/>
              </p:cNvSpPr>
              <p:nvPr/>
            </p:nvSpPr>
            <p:spPr bwMode="auto">
              <a:xfrm flipH="1" flipV="1">
                <a:off x="1632" y="3249"/>
                <a:ext cx="432" cy="0"/>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4" name="Line 149"/>
              <p:cNvSpPr>
                <a:spLocks noChangeShapeType="1"/>
              </p:cNvSpPr>
              <p:nvPr/>
            </p:nvSpPr>
            <p:spPr bwMode="auto">
              <a:xfrm flipH="1">
                <a:off x="1656" y="3222"/>
                <a:ext cx="48" cy="48"/>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5" name="Line 150"/>
              <p:cNvSpPr>
                <a:spLocks noChangeShapeType="1"/>
              </p:cNvSpPr>
              <p:nvPr/>
            </p:nvSpPr>
            <p:spPr bwMode="auto">
              <a:xfrm flipH="1">
                <a:off x="1992" y="3222"/>
                <a:ext cx="48" cy="48"/>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6" name="Line 151"/>
              <p:cNvSpPr>
                <a:spLocks noChangeShapeType="1"/>
              </p:cNvSpPr>
              <p:nvPr/>
            </p:nvSpPr>
            <p:spPr bwMode="auto">
              <a:xfrm rot="5400000" flipV="1">
                <a:off x="2111" y="3311"/>
                <a:ext cx="0" cy="96"/>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7" name="Line 152"/>
              <p:cNvSpPr>
                <a:spLocks noChangeShapeType="1"/>
              </p:cNvSpPr>
              <p:nvPr/>
            </p:nvSpPr>
            <p:spPr bwMode="auto">
              <a:xfrm rot="5400000" flipV="1">
                <a:off x="2111" y="3555"/>
                <a:ext cx="0" cy="96"/>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8" name="Line 153"/>
              <p:cNvSpPr>
                <a:spLocks noChangeShapeType="1"/>
              </p:cNvSpPr>
              <p:nvPr/>
            </p:nvSpPr>
            <p:spPr bwMode="auto">
              <a:xfrm rot="5400000" flipH="1" flipV="1">
                <a:off x="1957" y="3477"/>
                <a:ext cx="336" cy="3"/>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59" name="Line 154"/>
              <p:cNvSpPr>
                <a:spLocks noChangeShapeType="1"/>
              </p:cNvSpPr>
              <p:nvPr/>
            </p:nvSpPr>
            <p:spPr bwMode="auto">
              <a:xfrm rot="5400000" flipH="1">
                <a:off x="2105" y="3335"/>
                <a:ext cx="48" cy="48"/>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0" name="Line 155"/>
              <p:cNvSpPr>
                <a:spLocks noChangeShapeType="1"/>
              </p:cNvSpPr>
              <p:nvPr/>
            </p:nvSpPr>
            <p:spPr bwMode="auto">
              <a:xfrm rot="5400000" flipH="1">
                <a:off x="2105" y="3579"/>
                <a:ext cx="48" cy="48"/>
              </a:xfrm>
              <a:prstGeom prst="line">
                <a:avLst/>
              </a:prstGeom>
              <a:grpFill/>
              <a:ln w="9525">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1" name="AutoShape 156"/>
              <p:cNvSpPr>
                <a:spLocks noChangeArrowheads="1"/>
              </p:cNvSpPr>
              <p:nvPr/>
            </p:nvSpPr>
            <p:spPr bwMode="auto">
              <a:xfrm>
                <a:off x="1584" y="3552"/>
                <a:ext cx="48" cy="96"/>
              </a:xfrm>
              <a:prstGeom prst="triangle">
                <a:avLst>
                  <a:gd name="adj" fmla="val 50000"/>
                </a:avLst>
              </a:prstGeom>
              <a:grpFill/>
              <a:ln>
                <a:noFill/>
              </a:ln>
              <a:effectLst/>
              <a:extLs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62" name="Rectangle 157"/>
              <p:cNvSpPr>
                <a:spLocks noChangeArrowheads="1"/>
              </p:cNvSpPr>
              <p:nvPr/>
            </p:nvSpPr>
            <p:spPr bwMode="auto">
              <a:xfrm>
                <a:off x="1531" y="3617"/>
                <a:ext cx="162" cy="127"/>
              </a:xfrm>
              <a:prstGeom prst="rect">
                <a:avLst/>
              </a:prstGeom>
              <a:grp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de-DE" altLang="de-DE" sz="800">
                    <a:latin typeface="+mn-lt"/>
                  </a:rPr>
                  <a:t>N</a:t>
                </a:r>
                <a:endParaRPr lang="de-AT" altLang="de-DE" sz="800">
                  <a:latin typeface="+mn-lt"/>
                </a:endParaRPr>
              </a:p>
            </p:txBody>
          </p:sp>
          <p:sp>
            <p:nvSpPr>
              <p:cNvPr id="163" name="Freeform 158"/>
              <p:cNvSpPr>
                <a:spLocks/>
              </p:cNvSpPr>
              <p:nvPr/>
            </p:nvSpPr>
            <p:spPr bwMode="auto">
              <a:xfrm>
                <a:off x="834" y="3432"/>
                <a:ext cx="12" cy="192"/>
              </a:xfrm>
              <a:custGeom>
                <a:avLst/>
                <a:gdLst>
                  <a:gd name="T0" fmla="*/ 0 w 12"/>
                  <a:gd name="T1" fmla="*/ 192 h 192"/>
                  <a:gd name="T2" fmla="*/ 12 w 12"/>
                  <a:gd name="T3" fmla="*/ 0 h 192"/>
                  <a:gd name="T4" fmla="*/ 0 60000 65536"/>
                  <a:gd name="T5" fmla="*/ 0 60000 65536"/>
                </a:gdLst>
                <a:ahLst/>
                <a:cxnLst>
                  <a:cxn ang="T4">
                    <a:pos x="T0" y="T1"/>
                  </a:cxn>
                  <a:cxn ang="T5">
                    <a:pos x="T2" y="T3"/>
                  </a:cxn>
                </a:cxnLst>
                <a:rect l="0" t="0" r="r" b="b"/>
                <a:pathLst>
                  <a:path w="12" h="192">
                    <a:moveTo>
                      <a:pt x="0" y="192"/>
                    </a:moveTo>
                    <a:cubicBezTo>
                      <a:pt x="4" y="128"/>
                      <a:pt x="12" y="0"/>
                      <a:pt x="12" y="0"/>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4" name="Freeform 159"/>
              <p:cNvSpPr>
                <a:spLocks/>
              </p:cNvSpPr>
              <p:nvPr/>
            </p:nvSpPr>
            <p:spPr bwMode="auto">
              <a:xfrm>
                <a:off x="834" y="3402"/>
                <a:ext cx="328" cy="313"/>
              </a:xfrm>
              <a:custGeom>
                <a:avLst/>
                <a:gdLst>
                  <a:gd name="T0" fmla="*/ 0 w 328"/>
                  <a:gd name="T1" fmla="*/ 228 h 313"/>
                  <a:gd name="T2" fmla="*/ 324 w 328"/>
                  <a:gd name="T3" fmla="*/ 48 h 313"/>
                  <a:gd name="T4" fmla="*/ 312 w 328"/>
                  <a:gd name="T5" fmla="*/ 0 h 313"/>
                  <a:gd name="T6" fmla="*/ 12 w 328"/>
                  <a:gd name="T7" fmla="*/ 12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13">
                    <a:moveTo>
                      <a:pt x="0" y="228"/>
                    </a:moveTo>
                    <a:cubicBezTo>
                      <a:pt x="328" y="209"/>
                      <a:pt x="324" y="313"/>
                      <a:pt x="324" y="48"/>
                    </a:cubicBezTo>
                    <a:cubicBezTo>
                      <a:pt x="324" y="32"/>
                      <a:pt x="316" y="16"/>
                      <a:pt x="312" y="0"/>
                    </a:cubicBezTo>
                    <a:cubicBezTo>
                      <a:pt x="24" y="12"/>
                      <a:pt x="124" y="12"/>
                      <a:pt x="12" y="12"/>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5" name="Freeform 160"/>
              <p:cNvSpPr>
                <a:spLocks/>
              </p:cNvSpPr>
              <p:nvPr/>
            </p:nvSpPr>
            <p:spPr bwMode="auto">
              <a:xfrm>
                <a:off x="646" y="3243"/>
                <a:ext cx="299" cy="399"/>
              </a:xfrm>
              <a:custGeom>
                <a:avLst/>
                <a:gdLst>
                  <a:gd name="T0" fmla="*/ 182 w 299"/>
                  <a:gd name="T1" fmla="*/ 387 h 399"/>
                  <a:gd name="T2" fmla="*/ 98 w 299"/>
                  <a:gd name="T3" fmla="*/ 357 h 399"/>
                  <a:gd name="T4" fmla="*/ 20 w 299"/>
                  <a:gd name="T5" fmla="*/ 297 h 399"/>
                  <a:gd name="T6" fmla="*/ 32 w 299"/>
                  <a:gd name="T7" fmla="*/ 207 h 399"/>
                  <a:gd name="T8" fmla="*/ 62 w 299"/>
                  <a:gd name="T9" fmla="*/ 87 h 399"/>
                  <a:gd name="T10" fmla="*/ 170 w 299"/>
                  <a:gd name="T11" fmla="*/ 141 h 399"/>
                  <a:gd name="T12" fmla="*/ 200 w 299"/>
                  <a:gd name="T13" fmla="*/ 171 h 399"/>
                  <a:gd name="T14" fmla="*/ 212 w 299"/>
                  <a:gd name="T15" fmla="*/ 147 h 399"/>
                  <a:gd name="T16" fmla="*/ 230 w 299"/>
                  <a:gd name="T17" fmla="*/ 129 h 399"/>
                  <a:gd name="T18" fmla="*/ 272 w 299"/>
                  <a:gd name="T19" fmla="*/ 39 h 399"/>
                  <a:gd name="T20" fmla="*/ 290 w 299"/>
                  <a:gd name="T21" fmla="*/ 9 h 399"/>
                  <a:gd name="T22" fmla="*/ 248 w 299"/>
                  <a:gd name="T23" fmla="*/ 21 h 399"/>
                  <a:gd name="T24" fmla="*/ 140 w 299"/>
                  <a:gd name="T25" fmla="*/ 69 h 399"/>
                  <a:gd name="T26" fmla="*/ 110 w 299"/>
                  <a:gd name="T27" fmla="*/ 81 h 399"/>
                  <a:gd name="T28" fmla="*/ 80 w 299"/>
                  <a:gd name="T29" fmla="*/ 99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9" h="399">
                    <a:moveTo>
                      <a:pt x="182" y="387"/>
                    </a:moveTo>
                    <a:cubicBezTo>
                      <a:pt x="146" y="372"/>
                      <a:pt x="153" y="399"/>
                      <a:pt x="98" y="357"/>
                    </a:cubicBezTo>
                    <a:cubicBezTo>
                      <a:pt x="8" y="287"/>
                      <a:pt x="88" y="324"/>
                      <a:pt x="20" y="297"/>
                    </a:cubicBezTo>
                    <a:cubicBezTo>
                      <a:pt x="0" y="267"/>
                      <a:pt x="24" y="241"/>
                      <a:pt x="32" y="207"/>
                    </a:cubicBezTo>
                    <a:cubicBezTo>
                      <a:pt x="58" y="91"/>
                      <a:pt x="36" y="151"/>
                      <a:pt x="62" y="87"/>
                    </a:cubicBezTo>
                    <a:cubicBezTo>
                      <a:pt x="105" y="104"/>
                      <a:pt x="133" y="116"/>
                      <a:pt x="170" y="141"/>
                    </a:cubicBezTo>
                    <a:cubicBezTo>
                      <a:pt x="173" y="145"/>
                      <a:pt x="189" y="175"/>
                      <a:pt x="200" y="171"/>
                    </a:cubicBezTo>
                    <a:cubicBezTo>
                      <a:pt x="208" y="168"/>
                      <a:pt x="207" y="154"/>
                      <a:pt x="212" y="147"/>
                    </a:cubicBezTo>
                    <a:cubicBezTo>
                      <a:pt x="217" y="140"/>
                      <a:pt x="224" y="135"/>
                      <a:pt x="230" y="129"/>
                    </a:cubicBezTo>
                    <a:cubicBezTo>
                      <a:pt x="242" y="98"/>
                      <a:pt x="257" y="68"/>
                      <a:pt x="272" y="39"/>
                    </a:cubicBezTo>
                    <a:cubicBezTo>
                      <a:pt x="277" y="29"/>
                      <a:pt x="299" y="16"/>
                      <a:pt x="290" y="9"/>
                    </a:cubicBezTo>
                    <a:cubicBezTo>
                      <a:pt x="278" y="0"/>
                      <a:pt x="262" y="17"/>
                      <a:pt x="248" y="21"/>
                    </a:cubicBezTo>
                    <a:cubicBezTo>
                      <a:pt x="193" y="54"/>
                      <a:pt x="231" y="34"/>
                      <a:pt x="140" y="69"/>
                    </a:cubicBezTo>
                    <a:cubicBezTo>
                      <a:pt x="130" y="73"/>
                      <a:pt x="120" y="77"/>
                      <a:pt x="110" y="81"/>
                    </a:cubicBezTo>
                    <a:cubicBezTo>
                      <a:pt x="99" y="85"/>
                      <a:pt x="80" y="99"/>
                      <a:pt x="80" y="99"/>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6" name="Freeform 161"/>
              <p:cNvSpPr>
                <a:spLocks/>
              </p:cNvSpPr>
              <p:nvPr/>
            </p:nvSpPr>
            <p:spPr bwMode="auto">
              <a:xfrm>
                <a:off x="933" y="3247"/>
                <a:ext cx="219" cy="169"/>
              </a:xfrm>
              <a:custGeom>
                <a:avLst/>
                <a:gdLst>
                  <a:gd name="T0" fmla="*/ 0 w 219"/>
                  <a:gd name="T1" fmla="*/ 2 h 169"/>
                  <a:gd name="T2" fmla="*/ 45 w 219"/>
                  <a:gd name="T3" fmla="*/ 17 h 169"/>
                  <a:gd name="T4" fmla="*/ 123 w 219"/>
                  <a:gd name="T5" fmla="*/ 5 h 169"/>
                  <a:gd name="T6" fmla="*/ 135 w 219"/>
                  <a:gd name="T7" fmla="*/ 35 h 169"/>
                  <a:gd name="T8" fmla="*/ 153 w 219"/>
                  <a:gd name="T9" fmla="*/ 47 h 169"/>
                  <a:gd name="T10" fmla="*/ 183 w 219"/>
                  <a:gd name="T11" fmla="*/ 77 h 169"/>
                  <a:gd name="T12" fmla="*/ 219 w 219"/>
                  <a:gd name="T13" fmla="*/ 169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169">
                    <a:moveTo>
                      <a:pt x="0" y="2"/>
                    </a:moveTo>
                    <a:cubicBezTo>
                      <a:pt x="8" y="6"/>
                      <a:pt x="36" y="17"/>
                      <a:pt x="45" y="17"/>
                    </a:cubicBezTo>
                    <a:cubicBezTo>
                      <a:pt x="71" y="17"/>
                      <a:pt x="97" y="0"/>
                      <a:pt x="123" y="5"/>
                    </a:cubicBezTo>
                    <a:cubicBezTo>
                      <a:pt x="134" y="7"/>
                      <a:pt x="129" y="26"/>
                      <a:pt x="135" y="35"/>
                    </a:cubicBezTo>
                    <a:cubicBezTo>
                      <a:pt x="139" y="41"/>
                      <a:pt x="147" y="43"/>
                      <a:pt x="153" y="47"/>
                    </a:cubicBezTo>
                    <a:cubicBezTo>
                      <a:pt x="185" y="95"/>
                      <a:pt x="143" y="37"/>
                      <a:pt x="183" y="77"/>
                    </a:cubicBezTo>
                    <a:cubicBezTo>
                      <a:pt x="200" y="94"/>
                      <a:pt x="201" y="151"/>
                      <a:pt x="219" y="169"/>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7" name="Freeform 162"/>
              <p:cNvSpPr>
                <a:spLocks/>
              </p:cNvSpPr>
              <p:nvPr/>
            </p:nvSpPr>
            <p:spPr bwMode="auto">
              <a:xfrm>
                <a:off x="863" y="3480"/>
                <a:ext cx="136" cy="162"/>
              </a:xfrm>
              <a:custGeom>
                <a:avLst/>
                <a:gdLst>
                  <a:gd name="T0" fmla="*/ 13 w 136"/>
                  <a:gd name="T1" fmla="*/ 144 h 162"/>
                  <a:gd name="T2" fmla="*/ 103 w 136"/>
                  <a:gd name="T3" fmla="*/ 0 h 162"/>
                  <a:gd name="T4" fmla="*/ 115 w 136"/>
                  <a:gd name="T5" fmla="*/ 162 h 162"/>
                  <a:gd name="T6" fmla="*/ 0 60000 65536"/>
                  <a:gd name="T7" fmla="*/ 0 60000 65536"/>
                  <a:gd name="T8" fmla="*/ 0 60000 65536"/>
                </a:gdLst>
                <a:ahLst/>
                <a:cxnLst>
                  <a:cxn ang="T6">
                    <a:pos x="T0" y="T1"/>
                  </a:cxn>
                  <a:cxn ang="T7">
                    <a:pos x="T2" y="T3"/>
                  </a:cxn>
                  <a:cxn ang="T8">
                    <a:pos x="T4" y="T5"/>
                  </a:cxn>
                </a:cxnLst>
                <a:rect l="0" t="0" r="r" b="b"/>
                <a:pathLst>
                  <a:path w="136" h="162">
                    <a:moveTo>
                      <a:pt x="13" y="144"/>
                    </a:moveTo>
                    <a:cubicBezTo>
                      <a:pt x="26" y="22"/>
                      <a:pt x="0" y="21"/>
                      <a:pt x="103" y="0"/>
                    </a:cubicBezTo>
                    <a:cubicBezTo>
                      <a:pt x="136" y="65"/>
                      <a:pt x="115" y="15"/>
                      <a:pt x="115" y="162"/>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8" name="Freeform 163"/>
              <p:cNvSpPr>
                <a:spLocks/>
              </p:cNvSpPr>
              <p:nvPr/>
            </p:nvSpPr>
            <p:spPr bwMode="auto">
              <a:xfrm>
                <a:off x="1026" y="3468"/>
                <a:ext cx="90" cy="118"/>
              </a:xfrm>
              <a:custGeom>
                <a:avLst/>
                <a:gdLst>
                  <a:gd name="T0" fmla="*/ 0 w 90"/>
                  <a:gd name="T1" fmla="*/ 24 h 118"/>
                  <a:gd name="T2" fmla="*/ 21 w 90"/>
                  <a:gd name="T3" fmla="*/ 96 h 118"/>
                  <a:gd name="T4" fmla="*/ 90 w 90"/>
                  <a:gd name="T5" fmla="*/ 102 h 118"/>
                  <a:gd name="T6" fmla="*/ 78 w 90"/>
                  <a:gd name="T7" fmla="*/ 0 h 118"/>
                  <a:gd name="T8" fmla="*/ 0 w 90"/>
                  <a:gd name="T9" fmla="*/ 24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18">
                    <a:moveTo>
                      <a:pt x="0" y="24"/>
                    </a:moveTo>
                    <a:cubicBezTo>
                      <a:pt x="22" y="79"/>
                      <a:pt x="3" y="30"/>
                      <a:pt x="21" y="96"/>
                    </a:cubicBezTo>
                    <a:cubicBezTo>
                      <a:pt x="37" y="92"/>
                      <a:pt x="85" y="118"/>
                      <a:pt x="90" y="102"/>
                    </a:cubicBezTo>
                    <a:cubicBezTo>
                      <a:pt x="87" y="51"/>
                      <a:pt x="87" y="42"/>
                      <a:pt x="78" y="0"/>
                    </a:cubicBezTo>
                    <a:cubicBezTo>
                      <a:pt x="42" y="12"/>
                      <a:pt x="30" y="4"/>
                      <a:pt x="0" y="24"/>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69" name="Freeform 164"/>
              <p:cNvSpPr>
                <a:spLocks/>
              </p:cNvSpPr>
              <p:nvPr/>
            </p:nvSpPr>
            <p:spPr bwMode="auto">
              <a:xfrm>
                <a:off x="719" y="3432"/>
                <a:ext cx="67" cy="109"/>
              </a:xfrm>
              <a:custGeom>
                <a:avLst/>
                <a:gdLst>
                  <a:gd name="T0" fmla="*/ 7 w 67"/>
                  <a:gd name="T1" fmla="*/ 0 h 109"/>
                  <a:gd name="T2" fmla="*/ 4 w 67"/>
                  <a:gd name="T3" fmla="*/ 72 h 109"/>
                  <a:gd name="T4" fmla="*/ 67 w 67"/>
                  <a:gd name="T5" fmla="*/ 102 h 109"/>
                  <a:gd name="T6" fmla="*/ 55 w 67"/>
                  <a:gd name="T7" fmla="*/ 30 h 109"/>
                  <a:gd name="T8" fmla="*/ 7 w 67"/>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9">
                    <a:moveTo>
                      <a:pt x="7" y="0"/>
                    </a:moveTo>
                    <a:cubicBezTo>
                      <a:pt x="0" y="5"/>
                      <a:pt x="10" y="36"/>
                      <a:pt x="4" y="72"/>
                    </a:cubicBezTo>
                    <a:cubicBezTo>
                      <a:pt x="25" y="93"/>
                      <a:pt x="59" y="109"/>
                      <a:pt x="67" y="102"/>
                    </a:cubicBezTo>
                    <a:cubicBezTo>
                      <a:pt x="63" y="78"/>
                      <a:pt x="67" y="51"/>
                      <a:pt x="55" y="30"/>
                    </a:cubicBezTo>
                    <a:cubicBezTo>
                      <a:pt x="45" y="14"/>
                      <a:pt x="7" y="0"/>
                      <a:pt x="7" y="0"/>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0" name="Freeform 165"/>
              <p:cNvSpPr>
                <a:spLocks/>
              </p:cNvSpPr>
              <p:nvPr/>
            </p:nvSpPr>
            <p:spPr bwMode="auto">
              <a:xfrm>
                <a:off x="1197" y="3530"/>
                <a:ext cx="142" cy="142"/>
              </a:xfrm>
              <a:custGeom>
                <a:avLst/>
                <a:gdLst>
                  <a:gd name="T0" fmla="*/ 39 w 142"/>
                  <a:gd name="T1" fmla="*/ 100 h 142"/>
                  <a:gd name="T2" fmla="*/ 39 w 142"/>
                  <a:gd name="T3" fmla="*/ 52 h 142"/>
                  <a:gd name="T4" fmla="*/ 51 w 142"/>
                  <a:gd name="T5" fmla="*/ 82 h 142"/>
                  <a:gd name="T6" fmla="*/ 99 w 142"/>
                  <a:gd name="T7" fmla="*/ 94 h 142"/>
                  <a:gd name="T8" fmla="*/ 129 w 142"/>
                  <a:gd name="T9" fmla="*/ 70 h 142"/>
                  <a:gd name="T10" fmla="*/ 87 w 142"/>
                  <a:gd name="T11" fmla="*/ 94 h 142"/>
                  <a:gd name="T12" fmla="*/ 57 w 142"/>
                  <a:gd name="T13" fmla="*/ 142 h 142"/>
                  <a:gd name="T14" fmla="*/ 39 w 142"/>
                  <a:gd name="T15" fmla="*/ 10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142">
                    <a:moveTo>
                      <a:pt x="39" y="100"/>
                    </a:moveTo>
                    <a:cubicBezTo>
                      <a:pt x="37" y="98"/>
                      <a:pt x="0" y="52"/>
                      <a:pt x="39" y="52"/>
                    </a:cubicBezTo>
                    <a:cubicBezTo>
                      <a:pt x="50" y="52"/>
                      <a:pt x="47" y="72"/>
                      <a:pt x="51" y="82"/>
                    </a:cubicBezTo>
                    <a:cubicBezTo>
                      <a:pt x="98" y="51"/>
                      <a:pt x="68" y="0"/>
                      <a:pt x="99" y="94"/>
                    </a:cubicBezTo>
                    <a:cubicBezTo>
                      <a:pt x="109" y="86"/>
                      <a:pt x="142" y="70"/>
                      <a:pt x="129" y="70"/>
                    </a:cubicBezTo>
                    <a:cubicBezTo>
                      <a:pt x="113" y="70"/>
                      <a:pt x="98" y="83"/>
                      <a:pt x="87" y="94"/>
                    </a:cubicBezTo>
                    <a:cubicBezTo>
                      <a:pt x="74" y="107"/>
                      <a:pt x="57" y="142"/>
                      <a:pt x="57" y="142"/>
                    </a:cubicBezTo>
                    <a:cubicBezTo>
                      <a:pt x="37" y="109"/>
                      <a:pt x="39" y="124"/>
                      <a:pt x="39" y="100"/>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nvGrpSpPr>
              <p:cNvPr id="171" name="Group 203"/>
              <p:cNvGrpSpPr>
                <a:grpSpLocks/>
              </p:cNvGrpSpPr>
              <p:nvPr/>
            </p:nvGrpSpPr>
            <p:grpSpPr bwMode="auto">
              <a:xfrm>
                <a:off x="4608" y="3264"/>
                <a:ext cx="336" cy="384"/>
                <a:chOff x="4800" y="384"/>
                <a:chExt cx="336" cy="384"/>
              </a:xfrm>
              <a:grpFill/>
            </p:grpSpPr>
            <p:sp>
              <p:nvSpPr>
                <p:cNvPr id="184" name="Rectangle 204"/>
                <p:cNvSpPr>
                  <a:spLocks noChangeArrowheads="1"/>
                </p:cNvSpPr>
                <p:nvPr/>
              </p:nvSpPr>
              <p:spPr bwMode="auto">
                <a:xfrm>
                  <a:off x="4800" y="528"/>
                  <a:ext cx="336" cy="240"/>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85" name="Rectangle 205"/>
                <p:cNvSpPr>
                  <a:spLocks noChangeArrowheads="1"/>
                </p:cNvSpPr>
                <p:nvPr/>
              </p:nvSpPr>
              <p:spPr bwMode="auto">
                <a:xfrm>
                  <a:off x="4848" y="576"/>
                  <a:ext cx="96" cy="192"/>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86" name="Rectangle 206"/>
                <p:cNvSpPr>
                  <a:spLocks noChangeArrowheads="1"/>
                </p:cNvSpPr>
                <p:nvPr/>
              </p:nvSpPr>
              <p:spPr bwMode="auto">
                <a:xfrm>
                  <a:off x="4992" y="576"/>
                  <a:ext cx="96" cy="96"/>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87" name="AutoShape 207"/>
                <p:cNvSpPr>
                  <a:spLocks noChangeArrowheads="1"/>
                </p:cNvSpPr>
                <p:nvPr/>
              </p:nvSpPr>
              <p:spPr bwMode="auto">
                <a:xfrm>
                  <a:off x="4800" y="384"/>
                  <a:ext cx="336" cy="144"/>
                </a:xfrm>
                <a:prstGeom prst="triangle">
                  <a:avLst>
                    <a:gd name="adj" fmla="val 50000"/>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grpSp>
          <p:sp>
            <p:nvSpPr>
              <p:cNvPr id="172" name="Line 208"/>
              <p:cNvSpPr>
                <a:spLocks noChangeShapeType="1"/>
              </p:cNvSpPr>
              <p:nvPr/>
            </p:nvSpPr>
            <p:spPr bwMode="auto">
              <a:xfrm flipV="1">
                <a:off x="4512" y="3600"/>
                <a:ext cx="0"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3" name="Line 209"/>
              <p:cNvSpPr>
                <a:spLocks noChangeShapeType="1"/>
              </p:cNvSpPr>
              <p:nvPr/>
            </p:nvSpPr>
            <p:spPr bwMode="auto">
              <a:xfrm flipV="1">
                <a:off x="4512"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4" name="Line 210"/>
              <p:cNvSpPr>
                <a:spLocks noChangeShapeType="1"/>
              </p:cNvSpPr>
              <p:nvPr/>
            </p:nvSpPr>
            <p:spPr bwMode="auto">
              <a:xfrm flipH="1" flipV="1">
                <a:off x="4464"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5" name="Line 211"/>
              <p:cNvSpPr>
                <a:spLocks noChangeShapeType="1"/>
              </p:cNvSpPr>
              <p:nvPr/>
            </p:nvSpPr>
            <p:spPr bwMode="auto">
              <a:xfrm flipV="1">
                <a:off x="5040" y="3600"/>
                <a:ext cx="0"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6" name="Line 212"/>
              <p:cNvSpPr>
                <a:spLocks noChangeShapeType="1"/>
              </p:cNvSpPr>
              <p:nvPr/>
            </p:nvSpPr>
            <p:spPr bwMode="auto">
              <a:xfrm flipV="1">
                <a:off x="5040"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7" name="Line 213"/>
              <p:cNvSpPr>
                <a:spLocks noChangeShapeType="1"/>
              </p:cNvSpPr>
              <p:nvPr/>
            </p:nvSpPr>
            <p:spPr bwMode="auto">
              <a:xfrm flipH="1" flipV="1">
                <a:off x="4992"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8" name="Line 214"/>
              <p:cNvSpPr>
                <a:spLocks noChangeShapeType="1"/>
              </p:cNvSpPr>
              <p:nvPr/>
            </p:nvSpPr>
            <p:spPr bwMode="auto">
              <a:xfrm flipV="1">
                <a:off x="5136" y="3600"/>
                <a:ext cx="0"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79" name="Line 215"/>
              <p:cNvSpPr>
                <a:spLocks noChangeShapeType="1"/>
              </p:cNvSpPr>
              <p:nvPr/>
            </p:nvSpPr>
            <p:spPr bwMode="auto">
              <a:xfrm flipV="1">
                <a:off x="5136"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80" name="Line 216"/>
              <p:cNvSpPr>
                <a:spLocks noChangeShapeType="1"/>
              </p:cNvSpPr>
              <p:nvPr/>
            </p:nvSpPr>
            <p:spPr bwMode="auto">
              <a:xfrm flipH="1" flipV="1">
                <a:off x="5088"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81" name="Line 217"/>
              <p:cNvSpPr>
                <a:spLocks noChangeShapeType="1"/>
              </p:cNvSpPr>
              <p:nvPr/>
            </p:nvSpPr>
            <p:spPr bwMode="auto">
              <a:xfrm flipV="1">
                <a:off x="4416" y="3600"/>
                <a:ext cx="0"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82" name="Line 218"/>
              <p:cNvSpPr>
                <a:spLocks noChangeShapeType="1"/>
              </p:cNvSpPr>
              <p:nvPr/>
            </p:nvSpPr>
            <p:spPr bwMode="auto">
              <a:xfrm flipV="1">
                <a:off x="4416"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83" name="Line 219"/>
              <p:cNvSpPr>
                <a:spLocks noChangeShapeType="1"/>
              </p:cNvSpPr>
              <p:nvPr/>
            </p:nvSpPr>
            <p:spPr bwMode="auto">
              <a:xfrm flipH="1" flipV="1">
                <a:off x="4368" y="3600"/>
                <a:ext cx="48" cy="48"/>
              </a:xfrm>
              <a:prstGeom prst="line">
                <a:avLst/>
              </a:prstGeom>
              <a:grpFill/>
              <a:ln w="1905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grpSp>
          <p:nvGrpSpPr>
            <p:cNvPr id="111" name="Group 220"/>
            <p:cNvGrpSpPr>
              <a:grpSpLocks/>
            </p:cNvGrpSpPr>
            <p:nvPr/>
          </p:nvGrpSpPr>
          <p:grpSpPr bwMode="auto">
            <a:xfrm>
              <a:off x="6343650" y="2590800"/>
              <a:ext cx="285750" cy="234950"/>
              <a:chOff x="1296" y="1244"/>
              <a:chExt cx="276" cy="148"/>
            </a:xfrm>
          </p:grpSpPr>
          <p:sp>
            <p:nvSpPr>
              <p:cNvPr id="140" name="Line 221"/>
              <p:cNvSpPr>
                <a:spLocks noChangeShapeType="1"/>
              </p:cNvSpPr>
              <p:nvPr/>
            </p:nvSpPr>
            <p:spPr bwMode="auto">
              <a:xfrm>
                <a:off x="1296" y="1296"/>
                <a:ext cx="48" cy="96"/>
              </a:xfrm>
              <a:prstGeom prst="line">
                <a:avLst/>
              </a:prstGeom>
              <a:noFill/>
              <a:ln w="38100">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41" name="Freeform 222"/>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38100"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12" name="Rectangle 223"/>
            <p:cNvSpPr>
              <a:spLocks noChangeArrowheads="1"/>
            </p:cNvSpPr>
            <p:nvPr/>
          </p:nvSpPr>
          <p:spPr bwMode="auto">
            <a:xfrm>
              <a:off x="5029200" y="26225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13" name="Line 224"/>
            <p:cNvSpPr>
              <a:spLocks noChangeShapeType="1"/>
            </p:cNvSpPr>
            <p:nvPr/>
          </p:nvSpPr>
          <p:spPr bwMode="auto">
            <a:xfrm>
              <a:off x="5181600" y="27749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14" name="Rectangle 225"/>
            <p:cNvSpPr>
              <a:spLocks noChangeArrowheads="1"/>
            </p:cNvSpPr>
            <p:nvPr/>
          </p:nvSpPr>
          <p:spPr bwMode="auto">
            <a:xfrm>
              <a:off x="48006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15" name="Rectangle 226"/>
            <p:cNvSpPr>
              <a:spLocks noChangeArrowheads="1"/>
            </p:cNvSpPr>
            <p:nvPr/>
          </p:nvSpPr>
          <p:spPr bwMode="auto">
            <a:xfrm>
              <a:off x="5257800" y="2927350"/>
              <a:ext cx="304800" cy="1524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16" name="Line 227"/>
            <p:cNvSpPr>
              <a:spLocks noChangeShapeType="1"/>
            </p:cNvSpPr>
            <p:nvPr/>
          </p:nvSpPr>
          <p:spPr bwMode="auto">
            <a:xfrm>
              <a:off x="49530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17" name="Line 228"/>
            <p:cNvSpPr>
              <a:spLocks noChangeShapeType="1"/>
            </p:cNvSpPr>
            <p:nvPr/>
          </p:nvSpPr>
          <p:spPr bwMode="auto">
            <a:xfrm>
              <a:off x="5410200" y="2851150"/>
              <a:ext cx="0" cy="7620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18" name="Line 229"/>
            <p:cNvSpPr>
              <a:spLocks noChangeShapeType="1"/>
            </p:cNvSpPr>
            <p:nvPr/>
          </p:nvSpPr>
          <p:spPr bwMode="auto">
            <a:xfrm>
              <a:off x="4953000" y="2851150"/>
              <a:ext cx="457200" cy="0"/>
            </a:xfrm>
            <a:prstGeom prst="line">
              <a:avLst/>
            </a:prstGeom>
            <a:noFill/>
            <a:ln w="2857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19" name="Line 230"/>
            <p:cNvSpPr>
              <a:spLocks noChangeShapeType="1"/>
            </p:cNvSpPr>
            <p:nvPr/>
          </p:nvSpPr>
          <p:spPr bwMode="auto">
            <a:xfrm>
              <a:off x="48323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20" name="Rectangle 231"/>
            <p:cNvSpPr>
              <a:spLocks noChangeArrowheads="1"/>
            </p:cNvSpPr>
            <p:nvPr/>
          </p:nvSpPr>
          <p:spPr bwMode="auto">
            <a:xfrm>
              <a:off x="49085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21" name="Rectangle 232"/>
            <p:cNvSpPr>
              <a:spLocks noChangeArrowheads="1"/>
            </p:cNvSpPr>
            <p:nvPr/>
          </p:nvSpPr>
          <p:spPr bwMode="auto">
            <a:xfrm>
              <a:off x="49085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22" name="Line 233"/>
            <p:cNvSpPr>
              <a:spLocks noChangeShapeType="1"/>
            </p:cNvSpPr>
            <p:nvPr/>
          </p:nvSpPr>
          <p:spPr bwMode="auto">
            <a:xfrm>
              <a:off x="48323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23" name="Line 234"/>
            <p:cNvSpPr>
              <a:spLocks noChangeShapeType="1"/>
            </p:cNvSpPr>
            <p:nvPr/>
          </p:nvSpPr>
          <p:spPr bwMode="auto">
            <a:xfrm>
              <a:off x="48323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24" name="Line 235"/>
            <p:cNvSpPr>
              <a:spLocks noChangeShapeType="1"/>
            </p:cNvSpPr>
            <p:nvPr/>
          </p:nvSpPr>
          <p:spPr bwMode="auto">
            <a:xfrm>
              <a:off x="5289550" y="3079750"/>
              <a:ext cx="0" cy="2286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25" name="Rectangle 236"/>
            <p:cNvSpPr>
              <a:spLocks noChangeArrowheads="1"/>
            </p:cNvSpPr>
            <p:nvPr/>
          </p:nvSpPr>
          <p:spPr bwMode="auto">
            <a:xfrm>
              <a:off x="5365750" y="315595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26" name="Rectangle 237"/>
            <p:cNvSpPr>
              <a:spLocks noChangeArrowheads="1"/>
            </p:cNvSpPr>
            <p:nvPr/>
          </p:nvSpPr>
          <p:spPr bwMode="auto">
            <a:xfrm>
              <a:off x="5365750" y="3276600"/>
              <a:ext cx="228600" cy="76200"/>
            </a:xfrm>
            <a:prstGeom prst="rect">
              <a:avLst/>
            </a:prstGeom>
            <a:noFill/>
            <a:ln w="1905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27" name="Line 238"/>
            <p:cNvSpPr>
              <a:spLocks noChangeShapeType="1"/>
            </p:cNvSpPr>
            <p:nvPr/>
          </p:nvSpPr>
          <p:spPr bwMode="auto">
            <a:xfrm>
              <a:off x="5289550" y="318770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128" name="Line 239"/>
            <p:cNvSpPr>
              <a:spLocks noChangeShapeType="1"/>
            </p:cNvSpPr>
            <p:nvPr/>
          </p:nvSpPr>
          <p:spPr bwMode="auto">
            <a:xfrm>
              <a:off x="5289550" y="3308350"/>
              <a:ext cx="76200"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grpSp>
          <p:nvGrpSpPr>
            <p:cNvPr id="129" name="Group 240"/>
            <p:cNvGrpSpPr>
              <a:grpSpLocks/>
            </p:cNvGrpSpPr>
            <p:nvPr/>
          </p:nvGrpSpPr>
          <p:grpSpPr bwMode="auto">
            <a:xfrm>
              <a:off x="5029200" y="3124200"/>
              <a:ext cx="133350" cy="152400"/>
              <a:chOff x="1296" y="1244"/>
              <a:chExt cx="276" cy="148"/>
            </a:xfrm>
          </p:grpSpPr>
          <p:sp>
            <p:nvSpPr>
              <p:cNvPr id="138" name="Line 241"/>
              <p:cNvSpPr>
                <a:spLocks noChangeShapeType="1"/>
              </p:cNvSpPr>
              <p:nvPr/>
            </p:nvSpPr>
            <p:spPr bwMode="auto">
              <a:xfrm>
                <a:off x="1296" y="1296"/>
                <a:ext cx="48" cy="96"/>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39" name="Freeform 242"/>
              <p:cNvSpPr>
                <a:spLocks/>
              </p:cNvSpPr>
              <p:nvPr/>
            </p:nvSpPr>
            <p:spPr bwMode="auto">
              <a:xfrm>
                <a:off x="1344" y="1244"/>
                <a:ext cx="228" cy="148"/>
              </a:xfrm>
              <a:custGeom>
                <a:avLst/>
                <a:gdLst>
                  <a:gd name="T0" fmla="*/ 0 w 228"/>
                  <a:gd name="T1" fmla="*/ 148 h 148"/>
                  <a:gd name="T2" fmla="*/ 88 w 228"/>
                  <a:gd name="T3" fmla="*/ 60 h 148"/>
                  <a:gd name="T4" fmla="*/ 228 w 228"/>
                  <a:gd name="T5" fmla="*/ 0 h 148"/>
                  <a:gd name="T6" fmla="*/ 0 60000 65536"/>
                  <a:gd name="T7" fmla="*/ 0 60000 65536"/>
                  <a:gd name="T8" fmla="*/ 0 60000 65536"/>
                </a:gdLst>
                <a:ahLst/>
                <a:cxnLst>
                  <a:cxn ang="T6">
                    <a:pos x="T0" y="T1"/>
                  </a:cxn>
                  <a:cxn ang="T7">
                    <a:pos x="T2" y="T3"/>
                  </a:cxn>
                  <a:cxn ang="T8">
                    <a:pos x="T4" y="T5"/>
                  </a:cxn>
                </a:cxnLst>
                <a:rect l="0" t="0" r="r" b="b"/>
                <a:pathLst>
                  <a:path w="228" h="148">
                    <a:moveTo>
                      <a:pt x="0" y="148"/>
                    </a:moveTo>
                    <a:cubicBezTo>
                      <a:pt x="15" y="133"/>
                      <a:pt x="50" y="85"/>
                      <a:pt x="88" y="60"/>
                    </a:cubicBezTo>
                    <a:cubicBezTo>
                      <a:pt x="126" y="35"/>
                      <a:pt x="199" y="12"/>
                      <a:pt x="228" y="0"/>
                    </a:cubicBezTo>
                  </a:path>
                </a:pathLst>
              </a:custGeom>
              <a:noFill/>
              <a:ln w="28575" cap="flat" cmpd="sng">
                <a:solidFill>
                  <a:srgbClr val="4D4D4D"/>
                </a:solidFill>
                <a:prstDash val="solid"/>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130" name="Line 243"/>
            <p:cNvSpPr>
              <a:spLocks noChangeShapeType="1"/>
            </p:cNvSpPr>
            <p:nvPr/>
          </p:nvSpPr>
          <p:spPr bwMode="auto">
            <a:xfrm>
              <a:off x="5334000" y="3124200"/>
              <a:ext cx="304800" cy="152400"/>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31" name="Line 244"/>
            <p:cNvSpPr>
              <a:spLocks noChangeShapeType="1"/>
            </p:cNvSpPr>
            <p:nvPr/>
          </p:nvSpPr>
          <p:spPr bwMode="auto">
            <a:xfrm flipV="1">
              <a:off x="5410200" y="3124200"/>
              <a:ext cx="228600" cy="152400"/>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32" name="Line 245"/>
            <p:cNvSpPr>
              <a:spLocks noChangeShapeType="1"/>
            </p:cNvSpPr>
            <p:nvPr/>
          </p:nvSpPr>
          <p:spPr bwMode="auto">
            <a:xfrm>
              <a:off x="4876800" y="3251200"/>
              <a:ext cx="304800" cy="152400"/>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33" name="Line 246"/>
            <p:cNvSpPr>
              <a:spLocks noChangeShapeType="1"/>
            </p:cNvSpPr>
            <p:nvPr/>
          </p:nvSpPr>
          <p:spPr bwMode="auto">
            <a:xfrm flipV="1">
              <a:off x="4953000" y="3225800"/>
              <a:ext cx="228600" cy="152400"/>
            </a:xfrm>
            <a:prstGeom prst="line">
              <a:avLst/>
            </a:prstGeom>
            <a:noFill/>
            <a:ln w="28575">
              <a:solidFill>
                <a:srgbClr val="4D4D4D"/>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34" name="Rectangle 247"/>
            <p:cNvSpPr>
              <a:spLocks noChangeArrowheads="1"/>
            </p:cNvSpPr>
            <p:nvPr/>
          </p:nvSpPr>
          <p:spPr bwMode="auto">
            <a:xfrm rot="-1581147">
              <a:off x="5486400" y="2895600"/>
              <a:ext cx="304800" cy="152400"/>
            </a:xfrm>
            <a:prstGeom prst="rect">
              <a:avLst/>
            </a:prstGeom>
            <a:solidFill>
              <a:srgbClr val="F2F2ED"/>
            </a:solidFill>
            <a:ln w="28575">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35" name="Rectangle 248"/>
            <p:cNvSpPr>
              <a:spLocks noChangeArrowheads="1"/>
            </p:cNvSpPr>
            <p:nvPr/>
          </p:nvSpPr>
          <p:spPr bwMode="auto">
            <a:xfrm rot="-751729">
              <a:off x="5029200" y="3352800"/>
              <a:ext cx="228600" cy="76200"/>
            </a:xfrm>
            <a:prstGeom prst="rect">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36" name="Rectangle 249"/>
            <p:cNvSpPr>
              <a:spLocks noChangeArrowheads="1"/>
            </p:cNvSpPr>
            <p:nvPr/>
          </p:nvSpPr>
          <p:spPr bwMode="auto">
            <a:xfrm rot="-751729">
              <a:off x="5486400" y="3200400"/>
              <a:ext cx="228600" cy="76200"/>
            </a:xfrm>
            <a:prstGeom prst="rect">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37" name="Freeform 250"/>
            <p:cNvSpPr>
              <a:spLocks/>
            </p:cNvSpPr>
            <p:nvPr/>
          </p:nvSpPr>
          <p:spPr bwMode="auto">
            <a:xfrm>
              <a:off x="5029200" y="2667000"/>
              <a:ext cx="304800" cy="609600"/>
            </a:xfrm>
            <a:custGeom>
              <a:avLst/>
              <a:gdLst>
                <a:gd name="T0" fmla="*/ 281354 w 104"/>
                <a:gd name="T1" fmla="*/ 0 h 480"/>
                <a:gd name="T2" fmla="*/ 0 w 104"/>
                <a:gd name="T3" fmla="*/ 365760 h 480"/>
                <a:gd name="T4" fmla="*/ 281354 w 104"/>
                <a:gd name="T5" fmla="*/ 365760 h 480"/>
                <a:gd name="T6" fmla="*/ 140677 w 104"/>
                <a:gd name="T7" fmla="*/ 609600 h 4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4" h="480">
                  <a:moveTo>
                    <a:pt x="96" y="0"/>
                  </a:moveTo>
                  <a:cubicBezTo>
                    <a:pt x="48" y="120"/>
                    <a:pt x="0" y="240"/>
                    <a:pt x="0" y="288"/>
                  </a:cubicBezTo>
                  <a:cubicBezTo>
                    <a:pt x="0" y="336"/>
                    <a:pt x="88" y="256"/>
                    <a:pt x="96" y="288"/>
                  </a:cubicBezTo>
                  <a:cubicBezTo>
                    <a:pt x="104" y="320"/>
                    <a:pt x="76" y="400"/>
                    <a:pt x="48" y="480"/>
                  </a:cubicBezTo>
                </a:path>
              </a:pathLst>
            </a:custGeom>
            <a:noFill/>
            <a:ln w="38100" cap="flat" cmpd="sng">
              <a:solidFill>
                <a:srgbClr val="4D4D4D"/>
              </a:solidFill>
              <a:prstDash val="solid"/>
              <a:round/>
              <a:headEnd type="none" w="med" len="med"/>
              <a:tailEnd type="stealth"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sp>
        <p:nvSpPr>
          <p:cNvPr id="265" name="Rectangle 50"/>
          <p:cNvSpPr>
            <a:spLocks noChangeArrowheads="1"/>
          </p:cNvSpPr>
          <p:nvPr/>
        </p:nvSpPr>
        <p:spPr bwMode="auto">
          <a:xfrm>
            <a:off x="3827235" y="2868481"/>
            <a:ext cx="1572033" cy="461665"/>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dirty="0">
                <a:latin typeface="+mn-lt"/>
              </a:rPr>
              <a:t>Projektmanagement</a:t>
            </a:r>
          </a:p>
          <a:p>
            <a:pPr algn="ctr"/>
            <a:r>
              <a:rPr lang="de-DE" altLang="de-DE" sz="1200" dirty="0" smtClean="0">
                <a:latin typeface="+mn-lt"/>
              </a:rPr>
              <a:t>Prozesse</a:t>
            </a:r>
            <a:endParaRPr lang="de-AT" altLang="de-DE" sz="1200" dirty="0">
              <a:latin typeface="+mn-lt"/>
            </a:endParaRPr>
          </a:p>
        </p:txBody>
      </p:sp>
    </p:spTree>
    <p:extLst>
      <p:ext uri="{BB962C8B-B14F-4D97-AF65-F5344CB8AC3E}">
        <p14:creationId xmlns:p14="http://schemas.microsoft.com/office/powerpoint/2010/main" val="8846028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0"/>
          </p:nvPr>
        </p:nvSpPr>
        <p:spPr/>
        <p:txBody>
          <a:bodyPr/>
          <a:lstStyle/>
          <a:p>
            <a:pPr>
              <a:defRPr/>
            </a:pPr>
            <a:r>
              <a:rPr lang="de-DE" sz="1400" smtClean="0">
                <a:solidFill>
                  <a:schemeClr val="tx1"/>
                </a:solidFill>
                <a:latin typeface="Arial" pitchFamily="34" charset="0"/>
              </a:rPr>
              <a:t> </a:t>
            </a:r>
            <a:endParaRPr lang="de-DE" sz="1400" dirty="0">
              <a:solidFill>
                <a:schemeClr val="tx1"/>
              </a:solidFill>
              <a:latin typeface="Arial" pitchFamily="34" charset="0"/>
            </a:endParaRPr>
          </a:p>
        </p:txBody>
      </p:sp>
      <p:sp>
        <p:nvSpPr>
          <p:cNvPr id="5" name="Foliennummernplatzhalter 4"/>
          <p:cNvSpPr>
            <a:spLocks noGrp="1"/>
          </p:cNvSpPr>
          <p:nvPr>
            <p:ph type="sldNum" sz="quarter" idx="11"/>
          </p:nvPr>
        </p:nvSpPr>
        <p:spPr/>
        <p:txBody>
          <a:bodyPr/>
          <a:lstStyle/>
          <a:p>
            <a:pPr>
              <a:defRPr/>
            </a:pPr>
            <a:r>
              <a:rPr lang="de-DE" smtClean="0"/>
              <a:t/>
            </a:r>
            <a:br>
              <a:rPr lang="de-DE" smtClean="0"/>
            </a:br>
            <a:endParaRPr lang="de-DE" dirty="0"/>
          </a:p>
        </p:txBody>
      </p:sp>
      <p:sp>
        <p:nvSpPr>
          <p:cNvPr id="14" name="Titel 1"/>
          <p:cNvSpPr txBox="1">
            <a:spLocks/>
          </p:cNvSpPr>
          <p:nvPr/>
        </p:nvSpPr>
        <p:spPr>
          <a:xfrm>
            <a:off x="347622" y="1739594"/>
            <a:ext cx="8637679" cy="6484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P-Leistungsplanung</a:t>
            </a:r>
            <a:endParaRPr lang="de-AT" b="1" dirty="0"/>
          </a:p>
        </p:txBody>
      </p:sp>
      <p:sp>
        <p:nvSpPr>
          <p:cNvPr id="2" name="Textfeld 1"/>
          <p:cNvSpPr txBox="1"/>
          <p:nvPr/>
        </p:nvSpPr>
        <p:spPr>
          <a:xfrm>
            <a:off x="468313" y="2652516"/>
            <a:ext cx="8293809" cy="646331"/>
          </a:xfrm>
          <a:prstGeom prst="rect">
            <a:avLst/>
          </a:prstGeom>
          <a:noFill/>
        </p:spPr>
        <p:txBody>
          <a:bodyPr wrap="none" rtlCol="0">
            <a:spAutoFit/>
          </a:bodyPr>
          <a:lstStyle/>
          <a:p>
            <a:pPr>
              <a:buClr>
                <a:srgbClr val="C00000"/>
              </a:buClr>
            </a:pPr>
            <a:r>
              <a:rPr lang="de-AT" b="1" dirty="0" smtClean="0"/>
              <a:t>Wie baue ich ein Haus?  </a:t>
            </a:r>
          </a:p>
          <a:p>
            <a:pPr>
              <a:buClr>
                <a:srgbClr val="C00000"/>
              </a:buClr>
            </a:pPr>
            <a:r>
              <a:rPr lang="de-AT" dirty="0" smtClean="0"/>
              <a:t>Am besten in kleinen Schritten, mit klaren Vorgaben und einer guten Planung.</a:t>
            </a:r>
          </a:p>
        </p:txBody>
      </p:sp>
      <p:sp>
        <p:nvSpPr>
          <p:cNvPr id="15" name="AutoShape 6"/>
          <p:cNvSpPr>
            <a:spLocks noChangeArrowheads="1"/>
          </p:cNvSpPr>
          <p:nvPr/>
        </p:nvSpPr>
        <p:spPr bwMode="auto">
          <a:xfrm>
            <a:off x="2041251" y="3615995"/>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16" name="AutoShape 7"/>
          <p:cNvSpPr>
            <a:spLocks noChangeArrowheads="1"/>
          </p:cNvSpPr>
          <p:nvPr/>
        </p:nvSpPr>
        <p:spPr bwMode="auto">
          <a:xfrm>
            <a:off x="3565251" y="3615995"/>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17" name="AutoShape 8"/>
          <p:cNvSpPr>
            <a:spLocks noChangeArrowheads="1"/>
          </p:cNvSpPr>
          <p:nvPr/>
        </p:nvSpPr>
        <p:spPr bwMode="auto">
          <a:xfrm>
            <a:off x="5089251" y="3615995"/>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18" name="AutoShape 9"/>
          <p:cNvSpPr>
            <a:spLocks noChangeArrowheads="1"/>
          </p:cNvSpPr>
          <p:nvPr/>
        </p:nvSpPr>
        <p:spPr bwMode="auto">
          <a:xfrm>
            <a:off x="6613251" y="3615995"/>
            <a:ext cx="1600200" cy="990600"/>
          </a:xfrm>
          <a:prstGeom prst="chevron">
            <a:avLst>
              <a:gd name="adj" fmla="val 15294"/>
            </a:avLst>
          </a:prstGeom>
          <a:solidFill>
            <a:srgbClr val="F2F2ED"/>
          </a:solid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a:p>
        </p:txBody>
      </p:sp>
      <p:grpSp>
        <p:nvGrpSpPr>
          <p:cNvPr id="19" name="Group 10"/>
          <p:cNvGrpSpPr>
            <a:grpSpLocks/>
          </p:cNvGrpSpPr>
          <p:nvPr/>
        </p:nvGrpSpPr>
        <p:grpSpPr bwMode="auto">
          <a:xfrm>
            <a:off x="5622651" y="3768395"/>
            <a:ext cx="533400" cy="609600"/>
            <a:chOff x="4800" y="384"/>
            <a:chExt cx="336" cy="384"/>
          </a:xfrm>
        </p:grpSpPr>
        <p:sp>
          <p:nvSpPr>
            <p:cNvPr id="20" name="Rectangle 11"/>
            <p:cNvSpPr>
              <a:spLocks noChangeArrowheads="1"/>
            </p:cNvSpPr>
            <p:nvPr/>
          </p:nvSpPr>
          <p:spPr bwMode="auto">
            <a:xfrm>
              <a:off x="4800" y="528"/>
              <a:ext cx="336" cy="24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1" name="Rectangle 12"/>
            <p:cNvSpPr>
              <a:spLocks noChangeArrowheads="1"/>
            </p:cNvSpPr>
            <p:nvPr/>
          </p:nvSpPr>
          <p:spPr bwMode="auto">
            <a:xfrm>
              <a:off x="4848" y="576"/>
              <a:ext cx="96" cy="192"/>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2" name="Rectangle 13"/>
            <p:cNvSpPr>
              <a:spLocks noChangeArrowheads="1"/>
            </p:cNvSpPr>
            <p:nvPr/>
          </p:nvSpPr>
          <p:spPr bwMode="auto">
            <a:xfrm>
              <a:off x="4992" y="576"/>
              <a:ext cx="96" cy="96"/>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3" name="AutoShape 14"/>
            <p:cNvSpPr>
              <a:spLocks noChangeArrowheads="1"/>
            </p:cNvSpPr>
            <p:nvPr/>
          </p:nvSpPr>
          <p:spPr bwMode="auto">
            <a:xfrm>
              <a:off x="4800" y="384"/>
              <a:ext cx="336" cy="144"/>
            </a:xfrm>
            <a:prstGeom prst="triangle">
              <a:avLst>
                <a:gd name="adj" fmla="val 50000"/>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grpSp>
      <p:sp>
        <p:nvSpPr>
          <p:cNvPr id="24" name="Rectangle 15"/>
          <p:cNvSpPr>
            <a:spLocks noChangeArrowheads="1"/>
          </p:cNvSpPr>
          <p:nvPr/>
        </p:nvSpPr>
        <p:spPr bwMode="auto">
          <a:xfrm>
            <a:off x="4098651" y="3996995"/>
            <a:ext cx="533400" cy="381000"/>
          </a:xfrm>
          <a:prstGeom prst="rect">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5" name="AutoShape 16"/>
          <p:cNvSpPr>
            <a:spLocks noChangeArrowheads="1"/>
          </p:cNvSpPr>
          <p:nvPr/>
        </p:nvSpPr>
        <p:spPr bwMode="auto">
          <a:xfrm>
            <a:off x="4098651" y="3768395"/>
            <a:ext cx="533400" cy="228600"/>
          </a:xfrm>
          <a:prstGeom prst="triangle">
            <a:avLst>
              <a:gd name="adj" fmla="val 50000"/>
            </a:avLst>
          </a:prstGeom>
          <a:noFill/>
          <a:ln w="28575">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6" name="Rectangle 17"/>
          <p:cNvSpPr>
            <a:spLocks noChangeArrowheads="1"/>
          </p:cNvSpPr>
          <p:nvPr/>
        </p:nvSpPr>
        <p:spPr bwMode="auto">
          <a:xfrm>
            <a:off x="2498451" y="3920795"/>
            <a:ext cx="533400" cy="381000"/>
          </a:xfrm>
          <a:prstGeom prst="rect">
            <a:avLst/>
          </a:prstGeom>
          <a:solidFill>
            <a:srgbClr val="F2F2ED"/>
          </a:solidFill>
          <a:ln w="28575">
            <a:solidFill>
              <a:schemeClr val="tx1"/>
            </a:solidFill>
            <a:miter lim="800000"/>
            <a:headEnd type="none" w="sm" len="sm"/>
            <a:tailEnd type="none" w="sm" len="sm"/>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27" name="Line 18"/>
          <p:cNvSpPr>
            <a:spLocks noChangeShapeType="1"/>
          </p:cNvSpPr>
          <p:nvPr/>
        </p:nvSpPr>
        <p:spPr bwMode="auto">
          <a:xfrm flipV="1">
            <a:off x="2498451" y="3692195"/>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8" name="Line 19"/>
          <p:cNvSpPr>
            <a:spLocks noChangeShapeType="1"/>
          </p:cNvSpPr>
          <p:nvPr/>
        </p:nvSpPr>
        <p:spPr bwMode="auto">
          <a:xfrm flipV="1">
            <a:off x="3031851" y="3692195"/>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29" name="Line 20"/>
          <p:cNvSpPr>
            <a:spLocks noChangeShapeType="1"/>
          </p:cNvSpPr>
          <p:nvPr/>
        </p:nvSpPr>
        <p:spPr bwMode="auto">
          <a:xfrm flipH="1" flipV="1">
            <a:off x="2422251" y="3744582"/>
            <a:ext cx="6858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 name="Line 21"/>
          <p:cNvSpPr>
            <a:spLocks noChangeShapeType="1"/>
          </p:cNvSpPr>
          <p:nvPr/>
        </p:nvSpPr>
        <p:spPr bwMode="auto">
          <a:xfrm flipH="1">
            <a:off x="2460351" y="3701720"/>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1" name="Line 22"/>
          <p:cNvSpPr>
            <a:spLocks noChangeShapeType="1"/>
          </p:cNvSpPr>
          <p:nvPr/>
        </p:nvSpPr>
        <p:spPr bwMode="auto">
          <a:xfrm flipH="1">
            <a:off x="2993751" y="3701720"/>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2" name="Line 23"/>
          <p:cNvSpPr>
            <a:spLocks noChangeShapeType="1"/>
          </p:cNvSpPr>
          <p:nvPr/>
        </p:nvSpPr>
        <p:spPr bwMode="auto">
          <a:xfrm rot="5400000" flipV="1">
            <a:off x="3182663" y="3843007"/>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3" name="Line 24"/>
          <p:cNvSpPr>
            <a:spLocks noChangeShapeType="1"/>
          </p:cNvSpPr>
          <p:nvPr/>
        </p:nvSpPr>
        <p:spPr bwMode="auto">
          <a:xfrm rot="5400000" flipV="1">
            <a:off x="3182663" y="4230357"/>
            <a:ext cx="0" cy="1524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4" name="Line 25"/>
          <p:cNvSpPr>
            <a:spLocks noChangeShapeType="1"/>
          </p:cNvSpPr>
          <p:nvPr/>
        </p:nvSpPr>
        <p:spPr bwMode="auto">
          <a:xfrm rot="5400000" flipH="1" flipV="1">
            <a:off x="2937395" y="4107325"/>
            <a:ext cx="533400" cy="4763"/>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5" name="Line 26"/>
          <p:cNvSpPr>
            <a:spLocks noChangeShapeType="1"/>
          </p:cNvSpPr>
          <p:nvPr/>
        </p:nvSpPr>
        <p:spPr bwMode="auto">
          <a:xfrm rot="5400000" flipH="1">
            <a:off x="3173138" y="3881107"/>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6" name="Line 27"/>
          <p:cNvSpPr>
            <a:spLocks noChangeShapeType="1"/>
          </p:cNvSpPr>
          <p:nvPr/>
        </p:nvSpPr>
        <p:spPr bwMode="auto">
          <a:xfrm rot="5400000" flipH="1">
            <a:off x="3173138" y="4268457"/>
            <a:ext cx="76200" cy="7620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7" name="AutoShape 28"/>
          <p:cNvSpPr>
            <a:spLocks noChangeArrowheads="1"/>
          </p:cNvSpPr>
          <p:nvPr/>
        </p:nvSpPr>
        <p:spPr bwMode="auto">
          <a:xfrm>
            <a:off x="2346051" y="4225595"/>
            <a:ext cx="76200" cy="152400"/>
          </a:xfrm>
          <a:prstGeom prst="triangle">
            <a:avLst>
              <a:gd name="adj" fmla="val 50000"/>
            </a:avLst>
          </a:prstGeom>
          <a:solidFill>
            <a:srgbClr val="4D4D4D"/>
          </a:solidFill>
          <a:ln>
            <a:noFill/>
          </a:ln>
          <a:effectLst/>
          <a:extLst>
            <a:ext uri="{91240B29-F687-4F45-9708-019B960494DF}">
              <a14:hiddenLine xmlns:a14="http://schemas.microsoft.com/office/drawing/2010/main" w="317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38" name="Rectangle 29"/>
          <p:cNvSpPr>
            <a:spLocks noChangeArrowheads="1"/>
          </p:cNvSpPr>
          <p:nvPr/>
        </p:nvSpPr>
        <p:spPr bwMode="auto">
          <a:xfrm>
            <a:off x="2261913" y="4328782"/>
            <a:ext cx="257175" cy="2016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de-DE" altLang="de-DE" sz="800" b="1">
                <a:solidFill>
                  <a:srgbClr val="4D4D4D"/>
                </a:solidFill>
              </a:rPr>
              <a:t>N</a:t>
            </a:r>
            <a:endParaRPr lang="de-AT" altLang="de-DE" sz="800" b="1">
              <a:solidFill>
                <a:srgbClr val="4D4D4D"/>
              </a:solidFill>
            </a:endParaRPr>
          </a:p>
        </p:txBody>
      </p:sp>
      <p:grpSp>
        <p:nvGrpSpPr>
          <p:cNvPr id="39" name="Group 61"/>
          <p:cNvGrpSpPr>
            <a:grpSpLocks/>
          </p:cNvGrpSpPr>
          <p:nvPr/>
        </p:nvGrpSpPr>
        <p:grpSpPr bwMode="auto">
          <a:xfrm>
            <a:off x="517251" y="3615995"/>
            <a:ext cx="1600200" cy="990600"/>
            <a:chOff x="521" y="1797"/>
            <a:chExt cx="1008" cy="624"/>
          </a:xfrm>
          <a:solidFill>
            <a:srgbClr val="F2F2ED"/>
          </a:solidFill>
        </p:grpSpPr>
        <p:sp>
          <p:nvSpPr>
            <p:cNvPr id="40" name="AutoShape 5"/>
            <p:cNvSpPr>
              <a:spLocks noChangeArrowheads="1"/>
            </p:cNvSpPr>
            <p:nvPr/>
          </p:nvSpPr>
          <p:spPr bwMode="auto">
            <a:xfrm>
              <a:off x="521" y="1797"/>
              <a:ext cx="1008" cy="624"/>
            </a:xfrm>
            <a:prstGeom prst="chevron">
              <a:avLst>
                <a:gd name="adj" fmla="val 15294"/>
              </a:avLst>
            </a:prstGeom>
            <a:grpFill/>
            <a:ln w="12699">
              <a:solidFill>
                <a:schemeClr val="tx1"/>
              </a:solidFill>
              <a:miter lim="800000"/>
              <a:headEnd type="none" w="sm" len="sm"/>
              <a:tailEnd type="none" w="sm" len="sm"/>
            </a:ln>
            <a:effectLst>
              <a:outerShdw dist="35921" dir="2700000" algn="ctr" rotWithShape="0">
                <a:schemeClr val="tx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41" name="Freeform 30"/>
            <p:cNvSpPr>
              <a:spLocks/>
            </p:cNvSpPr>
            <p:nvPr/>
          </p:nvSpPr>
          <p:spPr bwMode="auto">
            <a:xfrm>
              <a:off x="923" y="2061"/>
              <a:ext cx="12" cy="192"/>
            </a:xfrm>
            <a:custGeom>
              <a:avLst/>
              <a:gdLst>
                <a:gd name="T0" fmla="*/ 0 w 12"/>
                <a:gd name="T1" fmla="*/ 192 h 192"/>
                <a:gd name="T2" fmla="*/ 12 w 12"/>
                <a:gd name="T3" fmla="*/ 0 h 192"/>
                <a:gd name="T4" fmla="*/ 0 60000 65536"/>
                <a:gd name="T5" fmla="*/ 0 60000 65536"/>
              </a:gdLst>
              <a:ahLst/>
              <a:cxnLst>
                <a:cxn ang="T4">
                  <a:pos x="T0" y="T1"/>
                </a:cxn>
                <a:cxn ang="T5">
                  <a:pos x="T2" y="T3"/>
                </a:cxn>
              </a:cxnLst>
              <a:rect l="0" t="0" r="r" b="b"/>
              <a:pathLst>
                <a:path w="12" h="192">
                  <a:moveTo>
                    <a:pt x="0" y="192"/>
                  </a:moveTo>
                  <a:cubicBezTo>
                    <a:pt x="4" y="128"/>
                    <a:pt x="12" y="0"/>
                    <a:pt x="12" y="0"/>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2" name="Freeform 31"/>
            <p:cNvSpPr>
              <a:spLocks/>
            </p:cNvSpPr>
            <p:nvPr/>
          </p:nvSpPr>
          <p:spPr bwMode="auto">
            <a:xfrm>
              <a:off x="923" y="2031"/>
              <a:ext cx="328" cy="313"/>
            </a:xfrm>
            <a:custGeom>
              <a:avLst/>
              <a:gdLst>
                <a:gd name="T0" fmla="*/ 0 w 328"/>
                <a:gd name="T1" fmla="*/ 228 h 313"/>
                <a:gd name="T2" fmla="*/ 324 w 328"/>
                <a:gd name="T3" fmla="*/ 48 h 313"/>
                <a:gd name="T4" fmla="*/ 312 w 328"/>
                <a:gd name="T5" fmla="*/ 0 h 313"/>
                <a:gd name="T6" fmla="*/ 12 w 328"/>
                <a:gd name="T7" fmla="*/ 12 h 3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8" h="313">
                  <a:moveTo>
                    <a:pt x="0" y="228"/>
                  </a:moveTo>
                  <a:cubicBezTo>
                    <a:pt x="328" y="209"/>
                    <a:pt x="324" y="313"/>
                    <a:pt x="324" y="48"/>
                  </a:cubicBezTo>
                  <a:cubicBezTo>
                    <a:pt x="324" y="32"/>
                    <a:pt x="316" y="16"/>
                    <a:pt x="312" y="0"/>
                  </a:cubicBezTo>
                  <a:cubicBezTo>
                    <a:pt x="24" y="12"/>
                    <a:pt x="124" y="12"/>
                    <a:pt x="12" y="12"/>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3" name="Freeform 32"/>
            <p:cNvSpPr>
              <a:spLocks/>
            </p:cNvSpPr>
            <p:nvPr/>
          </p:nvSpPr>
          <p:spPr bwMode="auto">
            <a:xfrm>
              <a:off x="735" y="1872"/>
              <a:ext cx="299" cy="399"/>
            </a:xfrm>
            <a:custGeom>
              <a:avLst/>
              <a:gdLst>
                <a:gd name="T0" fmla="*/ 182 w 299"/>
                <a:gd name="T1" fmla="*/ 387 h 399"/>
                <a:gd name="T2" fmla="*/ 98 w 299"/>
                <a:gd name="T3" fmla="*/ 357 h 399"/>
                <a:gd name="T4" fmla="*/ 20 w 299"/>
                <a:gd name="T5" fmla="*/ 297 h 399"/>
                <a:gd name="T6" fmla="*/ 32 w 299"/>
                <a:gd name="T7" fmla="*/ 207 h 399"/>
                <a:gd name="T8" fmla="*/ 62 w 299"/>
                <a:gd name="T9" fmla="*/ 87 h 399"/>
                <a:gd name="T10" fmla="*/ 170 w 299"/>
                <a:gd name="T11" fmla="*/ 141 h 399"/>
                <a:gd name="T12" fmla="*/ 200 w 299"/>
                <a:gd name="T13" fmla="*/ 171 h 399"/>
                <a:gd name="T14" fmla="*/ 212 w 299"/>
                <a:gd name="T15" fmla="*/ 147 h 399"/>
                <a:gd name="T16" fmla="*/ 230 w 299"/>
                <a:gd name="T17" fmla="*/ 129 h 399"/>
                <a:gd name="T18" fmla="*/ 272 w 299"/>
                <a:gd name="T19" fmla="*/ 39 h 399"/>
                <a:gd name="T20" fmla="*/ 290 w 299"/>
                <a:gd name="T21" fmla="*/ 9 h 399"/>
                <a:gd name="T22" fmla="*/ 248 w 299"/>
                <a:gd name="T23" fmla="*/ 21 h 399"/>
                <a:gd name="T24" fmla="*/ 140 w 299"/>
                <a:gd name="T25" fmla="*/ 69 h 399"/>
                <a:gd name="T26" fmla="*/ 110 w 299"/>
                <a:gd name="T27" fmla="*/ 81 h 399"/>
                <a:gd name="T28" fmla="*/ 80 w 299"/>
                <a:gd name="T29" fmla="*/ 99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99" h="399">
                  <a:moveTo>
                    <a:pt x="182" y="387"/>
                  </a:moveTo>
                  <a:cubicBezTo>
                    <a:pt x="146" y="372"/>
                    <a:pt x="153" y="399"/>
                    <a:pt x="98" y="357"/>
                  </a:cubicBezTo>
                  <a:cubicBezTo>
                    <a:pt x="8" y="287"/>
                    <a:pt x="88" y="324"/>
                    <a:pt x="20" y="297"/>
                  </a:cubicBezTo>
                  <a:cubicBezTo>
                    <a:pt x="0" y="267"/>
                    <a:pt x="24" y="241"/>
                    <a:pt x="32" y="207"/>
                  </a:cubicBezTo>
                  <a:cubicBezTo>
                    <a:pt x="58" y="91"/>
                    <a:pt x="36" y="151"/>
                    <a:pt x="62" y="87"/>
                  </a:cubicBezTo>
                  <a:cubicBezTo>
                    <a:pt x="105" y="104"/>
                    <a:pt x="133" y="116"/>
                    <a:pt x="170" y="141"/>
                  </a:cubicBezTo>
                  <a:cubicBezTo>
                    <a:pt x="173" y="145"/>
                    <a:pt x="189" y="175"/>
                    <a:pt x="200" y="171"/>
                  </a:cubicBezTo>
                  <a:cubicBezTo>
                    <a:pt x="208" y="168"/>
                    <a:pt x="207" y="154"/>
                    <a:pt x="212" y="147"/>
                  </a:cubicBezTo>
                  <a:cubicBezTo>
                    <a:pt x="217" y="140"/>
                    <a:pt x="224" y="135"/>
                    <a:pt x="230" y="129"/>
                  </a:cubicBezTo>
                  <a:cubicBezTo>
                    <a:pt x="242" y="98"/>
                    <a:pt x="257" y="68"/>
                    <a:pt x="272" y="39"/>
                  </a:cubicBezTo>
                  <a:cubicBezTo>
                    <a:pt x="277" y="29"/>
                    <a:pt x="299" y="16"/>
                    <a:pt x="290" y="9"/>
                  </a:cubicBezTo>
                  <a:cubicBezTo>
                    <a:pt x="278" y="0"/>
                    <a:pt x="262" y="17"/>
                    <a:pt x="248" y="21"/>
                  </a:cubicBezTo>
                  <a:cubicBezTo>
                    <a:pt x="193" y="54"/>
                    <a:pt x="231" y="34"/>
                    <a:pt x="140" y="69"/>
                  </a:cubicBezTo>
                  <a:cubicBezTo>
                    <a:pt x="130" y="73"/>
                    <a:pt x="120" y="77"/>
                    <a:pt x="110" y="81"/>
                  </a:cubicBezTo>
                  <a:cubicBezTo>
                    <a:pt x="99" y="85"/>
                    <a:pt x="80" y="99"/>
                    <a:pt x="80" y="99"/>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4" name="Freeform 33"/>
            <p:cNvSpPr>
              <a:spLocks/>
            </p:cNvSpPr>
            <p:nvPr/>
          </p:nvSpPr>
          <p:spPr bwMode="auto">
            <a:xfrm>
              <a:off x="1022" y="1876"/>
              <a:ext cx="219" cy="169"/>
            </a:xfrm>
            <a:custGeom>
              <a:avLst/>
              <a:gdLst>
                <a:gd name="T0" fmla="*/ 0 w 219"/>
                <a:gd name="T1" fmla="*/ 2 h 169"/>
                <a:gd name="T2" fmla="*/ 45 w 219"/>
                <a:gd name="T3" fmla="*/ 17 h 169"/>
                <a:gd name="T4" fmla="*/ 123 w 219"/>
                <a:gd name="T5" fmla="*/ 5 h 169"/>
                <a:gd name="T6" fmla="*/ 135 w 219"/>
                <a:gd name="T7" fmla="*/ 35 h 169"/>
                <a:gd name="T8" fmla="*/ 153 w 219"/>
                <a:gd name="T9" fmla="*/ 47 h 169"/>
                <a:gd name="T10" fmla="*/ 183 w 219"/>
                <a:gd name="T11" fmla="*/ 77 h 169"/>
                <a:gd name="T12" fmla="*/ 219 w 219"/>
                <a:gd name="T13" fmla="*/ 169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9" h="169">
                  <a:moveTo>
                    <a:pt x="0" y="2"/>
                  </a:moveTo>
                  <a:cubicBezTo>
                    <a:pt x="8" y="6"/>
                    <a:pt x="36" y="17"/>
                    <a:pt x="45" y="17"/>
                  </a:cubicBezTo>
                  <a:cubicBezTo>
                    <a:pt x="71" y="17"/>
                    <a:pt x="97" y="0"/>
                    <a:pt x="123" y="5"/>
                  </a:cubicBezTo>
                  <a:cubicBezTo>
                    <a:pt x="134" y="7"/>
                    <a:pt x="129" y="26"/>
                    <a:pt x="135" y="35"/>
                  </a:cubicBezTo>
                  <a:cubicBezTo>
                    <a:pt x="139" y="41"/>
                    <a:pt x="147" y="43"/>
                    <a:pt x="153" y="47"/>
                  </a:cubicBezTo>
                  <a:cubicBezTo>
                    <a:pt x="185" y="95"/>
                    <a:pt x="143" y="37"/>
                    <a:pt x="183" y="77"/>
                  </a:cubicBezTo>
                  <a:cubicBezTo>
                    <a:pt x="200" y="94"/>
                    <a:pt x="201" y="151"/>
                    <a:pt x="219" y="169"/>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5" name="Freeform 34"/>
            <p:cNvSpPr>
              <a:spLocks/>
            </p:cNvSpPr>
            <p:nvPr/>
          </p:nvSpPr>
          <p:spPr bwMode="auto">
            <a:xfrm>
              <a:off x="952" y="2109"/>
              <a:ext cx="136" cy="162"/>
            </a:xfrm>
            <a:custGeom>
              <a:avLst/>
              <a:gdLst>
                <a:gd name="T0" fmla="*/ 13 w 136"/>
                <a:gd name="T1" fmla="*/ 144 h 162"/>
                <a:gd name="T2" fmla="*/ 103 w 136"/>
                <a:gd name="T3" fmla="*/ 0 h 162"/>
                <a:gd name="T4" fmla="*/ 115 w 136"/>
                <a:gd name="T5" fmla="*/ 162 h 162"/>
                <a:gd name="T6" fmla="*/ 0 60000 65536"/>
                <a:gd name="T7" fmla="*/ 0 60000 65536"/>
                <a:gd name="T8" fmla="*/ 0 60000 65536"/>
              </a:gdLst>
              <a:ahLst/>
              <a:cxnLst>
                <a:cxn ang="T6">
                  <a:pos x="T0" y="T1"/>
                </a:cxn>
                <a:cxn ang="T7">
                  <a:pos x="T2" y="T3"/>
                </a:cxn>
                <a:cxn ang="T8">
                  <a:pos x="T4" y="T5"/>
                </a:cxn>
              </a:cxnLst>
              <a:rect l="0" t="0" r="r" b="b"/>
              <a:pathLst>
                <a:path w="136" h="162">
                  <a:moveTo>
                    <a:pt x="13" y="144"/>
                  </a:moveTo>
                  <a:cubicBezTo>
                    <a:pt x="26" y="22"/>
                    <a:pt x="0" y="21"/>
                    <a:pt x="103" y="0"/>
                  </a:cubicBezTo>
                  <a:cubicBezTo>
                    <a:pt x="136" y="65"/>
                    <a:pt x="115" y="15"/>
                    <a:pt x="115" y="162"/>
                  </a:cubicBezTo>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6" name="Freeform 35"/>
            <p:cNvSpPr>
              <a:spLocks/>
            </p:cNvSpPr>
            <p:nvPr/>
          </p:nvSpPr>
          <p:spPr bwMode="auto">
            <a:xfrm>
              <a:off x="1115" y="2097"/>
              <a:ext cx="90" cy="118"/>
            </a:xfrm>
            <a:custGeom>
              <a:avLst/>
              <a:gdLst>
                <a:gd name="T0" fmla="*/ 0 w 90"/>
                <a:gd name="T1" fmla="*/ 24 h 118"/>
                <a:gd name="T2" fmla="*/ 21 w 90"/>
                <a:gd name="T3" fmla="*/ 96 h 118"/>
                <a:gd name="T4" fmla="*/ 90 w 90"/>
                <a:gd name="T5" fmla="*/ 102 h 118"/>
                <a:gd name="T6" fmla="*/ 78 w 90"/>
                <a:gd name="T7" fmla="*/ 0 h 118"/>
                <a:gd name="T8" fmla="*/ 0 w 90"/>
                <a:gd name="T9" fmla="*/ 24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18">
                  <a:moveTo>
                    <a:pt x="0" y="24"/>
                  </a:moveTo>
                  <a:cubicBezTo>
                    <a:pt x="22" y="79"/>
                    <a:pt x="3" y="30"/>
                    <a:pt x="21" y="96"/>
                  </a:cubicBezTo>
                  <a:cubicBezTo>
                    <a:pt x="37" y="92"/>
                    <a:pt x="85" y="118"/>
                    <a:pt x="90" y="102"/>
                  </a:cubicBezTo>
                  <a:cubicBezTo>
                    <a:pt x="87" y="51"/>
                    <a:pt x="87" y="42"/>
                    <a:pt x="78" y="0"/>
                  </a:cubicBezTo>
                  <a:cubicBezTo>
                    <a:pt x="42" y="12"/>
                    <a:pt x="30" y="4"/>
                    <a:pt x="0" y="24"/>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7" name="Freeform 36"/>
            <p:cNvSpPr>
              <a:spLocks/>
            </p:cNvSpPr>
            <p:nvPr/>
          </p:nvSpPr>
          <p:spPr bwMode="auto">
            <a:xfrm>
              <a:off x="808" y="2061"/>
              <a:ext cx="67" cy="109"/>
            </a:xfrm>
            <a:custGeom>
              <a:avLst/>
              <a:gdLst>
                <a:gd name="T0" fmla="*/ 7 w 67"/>
                <a:gd name="T1" fmla="*/ 0 h 109"/>
                <a:gd name="T2" fmla="*/ 4 w 67"/>
                <a:gd name="T3" fmla="*/ 72 h 109"/>
                <a:gd name="T4" fmla="*/ 67 w 67"/>
                <a:gd name="T5" fmla="*/ 102 h 109"/>
                <a:gd name="T6" fmla="*/ 55 w 67"/>
                <a:gd name="T7" fmla="*/ 30 h 109"/>
                <a:gd name="T8" fmla="*/ 7 w 67"/>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 h="109">
                  <a:moveTo>
                    <a:pt x="7" y="0"/>
                  </a:moveTo>
                  <a:cubicBezTo>
                    <a:pt x="0" y="5"/>
                    <a:pt x="10" y="36"/>
                    <a:pt x="4" y="72"/>
                  </a:cubicBezTo>
                  <a:cubicBezTo>
                    <a:pt x="25" y="93"/>
                    <a:pt x="59" y="109"/>
                    <a:pt x="67" y="102"/>
                  </a:cubicBezTo>
                  <a:cubicBezTo>
                    <a:pt x="63" y="78"/>
                    <a:pt x="67" y="51"/>
                    <a:pt x="55" y="30"/>
                  </a:cubicBezTo>
                  <a:cubicBezTo>
                    <a:pt x="45" y="14"/>
                    <a:pt x="7" y="0"/>
                    <a:pt x="7" y="0"/>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8" name="Freeform 37"/>
            <p:cNvSpPr>
              <a:spLocks/>
            </p:cNvSpPr>
            <p:nvPr/>
          </p:nvSpPr>
          <p:spPr bwMode="auto">
            <a:xfrm>
              <a:off x="1286" y="2159"/>
              <a:ext cx="142" cy="142"/>
            </a:xfrm>
            <a:custGeom>
              <a:avLst/>
              <a:gdLst>
                <a:gd name="T0" fmla="*/ 39 w 142"/>
                <a:gd name="T1" fmla="*/ 100 h 142"/>
                <a:gd name="T2" fmla="*/ 39 w 142"/>
                <a:gd name="T3" fmla="*/ 52 h 142"/>
                <a:gd name="T4" fmla="*/ 51 w 142"/>
                <a:gd name="T5" fmla="*/ 82 h 142"/>
                <a:gd name="T6" fmla="*/ 99 w 142"/>
                <a:gd name="T7" fmla="*/ 94 h 142"/>
                <a:gd name="T8" fmla="*/ 129 w 142"/>
                <a:gd name="T9" fmla="*/ 70 h 142"/>
                <a:gd name="T10" fmla="*/ 87 w 142"/>
                <a:gd name="T11" fmla="*/ 94 h 142"/>
                <a:gd name="T12" fmla="*/ 57 w 142"/>
                <a:gd name="T13" fmla="*/ 142 h 142"/>
                <a:gd name="T14" fmla="*/ 39 w 142"/>
                <a:gd name="T15" fmla="*/ 100 h 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2" h="142">
                  <a:moveTo>
                    <a:pt x="39" y="100"/>
                  </a:moveTo>
                  <a:cubicBezTo>
                    <a:pt x="37" y="98"/>
                    <a:pt x="0" y="52"/>
                    <a:pt x="39" y="52"/>
                  </a:cubicBezTo>
                  <a:cubicBezTo>
                    <a:pt x="50" y="52"/>
                    <a:pt x="47" y="72"/>
                    <a:pt x="51" y="82"/>
                  </a:cubicBezTo>
                  <a:cubicBezTo>
                    <a:pt x="98" y="51"/>
                    <a:pt x="68" y="0"/>
                    <a:pt x="99" y="94"/>
                  </a:cubicBezTo>
                  <a:cubicBezTo>
                    <a:pt x="109" y="86"/>
                    <a:pt x="142" y="70"/>
                    <a:pt x="129" y="70"/>
                  </a:cubicBezTo>
                  <a:cubicBezTo>
                    <a:pt x="113" y="70"/>
                    <a:pt x="98" y="83"/>
                    <a:pt x="87" y="94"/>
                  </a:cubicBezTo>
                  <a:cubicBezTo>
                    <a:pt x="74" y="107"/>
                    <a:pt x="57" y="142"/>
                    <a:pt x="57" y="142"/>
                  </a:cubicBezTo>
                  <a:cubicBezTo>
                    <a:pt x="37" y="109"/>
                    <a:pt x="39" y="124"/>
                    <a:pt x="39" y="100"/>
                  </a:cubicBezTo>
                  <a:close/>
                </a:path>
              </a:pathLst>
            </a:custGeom>
            <a:grpFill/>
            <a:ln w="19050" cap="flat"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grpSp>
      <p:grpSp>
        <p:nvGrpSpPr>
          <p:cNvPr id="49" name="Group 38"/>
          <p:cNvGrpSpPr>
            <a:grpSpLocks/>
          </p:cNvGrpSpPr>
          <p:nvPr/>
        </p:nvGrpSpPr>
        <p:grpSpPr bwMode="auto">
          <a:xfrm>
            <a:off x="7146651" y="3768395"/>
            <a:ext cx="533400" cy="609600"/>
            <a:chOff x="4800" y="384"/>
            <a:chExt cx="336" cy="384"/>
          </a:xfrm>
          <a:solidFill>
            <a:srgbClr val="F2F2ED"/>
          </a:solidFill>
        </p:grpSpPr>
        <p:sp>
          <p:nvSpPr>
            <p:cNvPr id="50" name="Rectangle 39"/>
            <p:cNvSpPr>
              <a:spLocks noChangeArrowheads="1"/>
            </p:cNvSpPr>
            <p:nvPr/>
          </p:nvSpPr>
          <p:spPr bwMode="auto">
            <a:xfrm>
              <a:off x="4800" y="528"/>
              <a:ext cx="336" cy="240"/>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51" name="Rectangle 40"/>
            <p:cNvSpPr>
              <a:spLocks noChangeArrowheads="1"/>
            </p:cNvSpPr>
            <p:nvPr/>
          </p:nvSpPr>
          <p:spPr bwMode="auto">
            <a:xfrm>
              <a:off x="4848" y="576"/>
              <a:ext cx="96" cy="192"/>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52" name="Rectangle 41"/>
            <p:cNvSpPr>
              <a:spLocks noChangeArrowheads="1"/>
            </p:cNvSpPr>
            <p:nvPr/>
          </p:nvSpPr>
          <p:spPr bwMode="auto">
            <a:xfrm>
              <a:off x="4992" y="576"/>
              <a:ext cx="96" cy="96"/>
            </a:xfrm>
            <a:prstGeom prst="rect">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53" name="AutoShape 42"/>
            <p:cNvSpPr>
              <a:spLocks noChangeArrowheads="1"/>
            </p:cNvSpPr>
            <p:nvPr/>
          </p:nvSpPr>
          <p:spPr bwMode="auto">
            <a:xfrm>
              <a:off x="4800" y="384"/>
              <a:ext cx="336" cy="144"/>
            </a:xfrm>
            <a:prstGeom prst="triangle">
              <a:avLst>
                <a:gd name="adj" fmla="val 50000"/>
              </a:avLst>
            </a:prstGeom>
            <a:grpFill/>
            <a:ln w="2857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grpSp>
      <p:sp>
        <p:nvSpPr>
          <p:cNvPr id="54" name="Line 43"/>
          <p:cNvSpPr>
            <a:spLocks noChangeShapeType="1"/>
          </p:cNvSpPr>
          <p:nvPr/>
        </p:nvSpPr>
        <p:spPr bwMode="auto">
          <a:xfrm flipV="1">
            <a:off x="6994251" y="4301795"/>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5" name="Line 44"/>
          <p:cNvSpPr>
            <a:spLocks noChangeShapeType="1"/>
          </p:cNvSpPr>
          <p:nvPr/>
        </p:nvSpPr>
        <p:spPr bwMode="auto">
          <a:xfrm flipV="1">
            <a:off x="69942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6" name="Line 45"/>
          <p:cNvSpPr>
            <a:spLocks noChangeShapeType="1"/>
          </p:cNvSpPr>
          <p:nvPr/>
        </p:nvSpPr>
        <p:spPr bwMode="auto">
          <a:xfrm flipH="1" flipV="1">
            <a:off x="69180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7" name="Line 46"/>
          <p:cNvSpPr>
            <a:spLocks noChangeShapeType="1"/>
          </p:cNvSpPr>
          <p:nvPr/>
        </p:nvSpPr>
        <p:spPr bwMode="auto">
          <a:xfrm flipV="1">
            <a:off x="7832451" y="4301795"/>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8" name="Line 47"/>
          <p:cNvSpPr>
            <a:spLocks noChangeShapeType="1"/>
          </p:cNvSpPr>
          <p:nvPr/>
        </p:nvSpPr>
        <p:spPr bwMode="auto">
          <a:xfrm flipV="1">
            <a:off x="78324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59" name="Line 48"/>
          <p:cNvSpPr>
            <a:spLocks noChangeShapeType="1"/>
          </p:cNvSpPr>
          <p:nvPr/>
        </p:nvSpPr>
        <p:spPr bwMode="auto">
          <a:xfrm flipH="1" flipV="1">
            <a:off x="77562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0" name="Line 49"/>
          <p:cNvSpPr>
            <a:spLocks noChangeShapeType="1"/>
          </p:cNvSpPr>
          <p:nvPr/>
        </p:nvSpPr>
        <p:spPr bwMode="auto">
          <a:xfrm flipV="1">
            <a:off x="7984851" y="4301795"/>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1" name="Line 50"/>
          <p:cNvSpPr>
            <a:spLocks noChangeShapeType="1"/>
          </p:cNvSpPr>
          <p:nvPr/>
        </p:nvSpPr>
        <p:spPr bwMode="auto">
          <a:xfrm flipV="1">
            <a:off x="79848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2" name="Line 51"/>
          <p:cNvSpPr>
            <a:spLocks noChangeShapeType="1"/>
          </p:cNvSpPr>
          <p:nvPr/>
        </p:nvSpPr>
        <p:spPr bwMode="auto">
          <a:xfrm flipH="1" flipV="1">
            <a:off x="79086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3" name="Line 52"/>
          <p:cNvSpPr>
            <a:spLocks noChangeShapeType="1"/>
          </p:cNvSpPr>
          <p:nvPr/>
        </p:nvSpPr>
        <p:spPr bwMode="auto">
          <a:xfrm flipV="1">
            <a:off x="6841851" y="4301795"/>
            <a:ext cx="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4" name="Line 53"/>
          <p:cNvSpPr>
            <a:spLocks noChangeShapeType="1"/>
          </p:cNvSpPr>
          <p:nvPr/>
        </p:nvSpPr>
        <p:spPr bwMode="auto">
          <a:xfrm flipV="1">
            <a:off x="68418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5" name="Line 54"/>
          <p:cNvSpPr>
            <a:spLocks noChangeShapeType="1"/>
          </p:cNvSpPr>
          <p:nvPr/>
        </p:nvSpPr>
        <p:spPr bwMode="auto">
          <a:xfrm flipH="1" flipV="1">
            <a:off x="6765651" y="4301795"/>
            <a:ext cx="76200" cy="7620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66" name="Text Box 55"/>
          <p:cNvSpPr txBox="1">
            <a:spLocks noChangeArrowheads="1"/>
          </p:cNvSpPr>
          <p:nvPr/>
        </p:nvSpPr>
        <p:spPr bwMode="auto">
          <a:xfrm>
            <a:off x="1453876" y="4912982"/>
            <a:ext cx="9509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latin typeface="+mn-lt"/>
              </a:rPr>
              <a:t>Auftrag</a:t>
            </a:r>
          </a:p>
        </p:txBody>
      </p:sp>
      <p:sp>
        <p:nvSpPr>
          <p:cNvPr id="67" name="Line 58"/>
          <p:cNvSpPr>
            <a:spLocks noChangeShapeType="1"/>
          </p:cNvSpPr>
          <p:nvPr/>
        </p:nvSpPr>
        <p:spPr bwMode="auto">
          <a:xfrm>
            <a:off x="2461938" y="5128882"/>
            <a:ext cx="4176713" cy="0"/>
          </a:xfrm>
          <a:prstGeom prst="line">
            <a:avLst/>
          </a:prstGeom>
          <a:noFill/>
          <a:ln w="5715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pic>
        <p:nvPicPr>
          <p:cNvPr id="68" name="Picture 57" descr="ANd9GcSOAtbn8lzs2wTrnGy_b2KDPWelT0oB9dy64u4w3O7DcaamGvFk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651" y="4697082"/>
            <a:ext cx="946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610352" y="5826466"/>
            <a:ext cx="8112218" cy="369332"/>
          </a:xfrm>
          <a:prstGeom prst="rect">
            <a:avLst/>
          </a:prstGeom>
          <a:noFill/>
        </p:spPr>
        <p:txBody>
          <a:bodyPr wrap="square" rtlCol="0">
            <a:spAutoFit/>
          </a:bodyPr>
          <a:lstStyle/>
          <a:p>
            <a:endParaRPr lang="de-AT" dirty="0"/>
          </a:p>
        </p:txBody>
      </p:sp>
    </p:spTree>
    <p:extLst>
      <p:ext uri="{BB962C8B-B14F-4D97-AF65-F5344CB8AC3E}">
        <p14:creationId xmlns:p14="http://schemas.microsoft.com/office/powerpoint/2010/main" val="1918598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5257800" y="2381721"/>
            <a:ext cx="1371600" cy="6096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13" name="Line 3"/>
          <p:cNvSpPr>
            <a:spLocks noChangeShapeType="1"/>
          </p:cNvSpPr>
          <p:nvPr/>
        </p:nvSpPr>
        <p:spPr bwMode="auto">
          <a:xfrm>
            <a:off x="5943600" y="2991321"/>
            <a:ext cx="0" cy="38100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14" name="Rectangle 4"/>
          <p:cNvSpPr>
            <a:spLocks noChangeArrowheads="1"/>
          </p:cNvSpPr>
          <p:nvPr/>
        </p:nvSpPr>
        <p:spPr bwMode="auto">
          <a:xfrm>
            <a:off x="5257800" y="3372321"/>
            <a:ext cx="1371600" cy="6096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15" name="Rectangle 5"/>
          <p:cNvSpPr>
            <a:spLocks noChangeArrowheads="1"/>
          </p:cNvSpPr>
          <p:nvPr/>
        </p:nvSpPr>
        <p:spPr bwMode="auto">
          <a:xfrm>
            <a:off x="3581400" y="3372321"/>
            <a:ext cx="1371600" cy="6096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16" name="Rectangle 6"/>
          <p:cNvSpPr>
            <a:spLocks noChangeArrowheads="1"/>
          </p:cNvSpPr>
          <p:nvPr/>
        </p:nvSpPr>
        <p:spPr bwMode="auto">
          <a:xfrm>
            <a:off x="6934200" y="3372321"/>
            <a:ext cx="1371600" cy="6096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17" name="Line 7"/>
          <p:cNvSpPr>
            <a:spLocks noChangeShapeType="1"/>
          </p:cNvSpPr>
          <p:nvPr/>
        </p:nvSpPr>
        <p:spPr bwMode="auto">
          <a:xfrm>
            <a:off x="4267200" y="3219921"/>
            <a:ext cx="0" cy="15240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18" name="Line 8"/>
          <p:cNvSpPr>
            <a:spLocks noChangeShapeType="1"/>
          </p:cNvSpPr>
          <p:nvPr/>
        </p:nvSpPr>
        <p:spPr bwMode="auto">
          <a:xfrm>
            <a:off x="7620000" y="3219921"/>
            <a:ext cx="0" cy="15240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19" name="Line 9"/>
          <p:cNvSpPr>
            <a:spLocks noChangeShapeType="1"/>
          </p:cNvSpPr>
          <p:nvPr/>
        </p:nvSpPr>
        <p:spPr bwMode="auto">
          <a:xfrm>
            <a:off x="4267200" y="3219921"/>
            <a:ext cx="33528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20" name="Rectangle 10"/>
          <p:cNvSpPr>
            <a:spLocks noChangeArrowheads="1"/>
          </p:cNvSpPr>
          <p:nvPr/>
        </p:nvSpPr>
        <p:spPr bwMode="auto">
          <a:xfrm>
            <a:off x="3810000" y="41343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21" name="Line 11"/>
          <p:cNvSpPr>
            <a:spLocks noChangeShapeType="1"/>
          </p:cNvSpPr>
          <p:nvPr/>
        </p:nvSpPr>
        <p:spPr bwMode="auto">
          <a:xfrm>
            <a:off x="3657600" y="3981921"/>
            <a:ext cx="0" cy="160020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22" name="Line 12"/>
          <p:cNvSpPr>
            <a:spLocks noChangeShapeType="1"/>
          </p:cNvSpPr>
          <p:nvPr/>
        </p:nvSpPr>
        <p:spPr bwMode="auto">
          <a:xfrm>
            <a:off x="3657600" y="43629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23" name="Rectangle 13"/>
          <p:cNvSpPr>
            <a:spLocks noChangeArrowheads="1"/>
          </p:cNvSpPr>
          <p:nvPr/>
        </p:nvSpPr>
        <p:spPr bwMode="auto">
          <a:xfrm>
            <a:off x="3810000" y="47439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24" name="Line 14"/>
          <p:cNvSpPr>
            <a:spLocks noChangeShapeType="1"/>
          </p:cNvSpPr>
          <p:nvPr/>
        </p:nvSpPr>
        <p:spPr bwMode="auto">
          <a:xfrm>
            <a:off x="3657600" y="49725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25" name="Rectangle 15"/>
          <p:cNvSpPr>
            <a:spLocks noChangeArrowheads="1"/>
          </p:cNvSpPr>
          <p:nvPr/>
        </p:nvSpPr>
        <p:spPr bwMode="auto">
          <a:xfrm>
            <a:off x="3810000" y="5353521"/>
            <a:ext cx="1143000" cy="457200"/>
          </a:xfrm>
          <a:prstGeom prst="rect">
            <a:avLst/>
          </a:prstGeom>
          <a:solidFill>
            <a:srgbClr val="EFEEED"/>
          </a:solidFill>
          <a:ln w="38100">
            <a:solidFill>
              <a:schemeClr val="tx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26" name="Line 16"/>
          <p:cNvSpPr>
            <a:spLocks noChangeShapeType="1"/>
          </p:cNvSpPr>
          <p:nvPr/>
        </p:nvSpPr>
        <p:spPr bwMode="auto">
          <a:xfrm>
            <a:off x="3657600" y="55821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27" name="Rectangle 17"/>
          <p:cNvSpPr>
            <a:spLocks noChangeArrowheads="1"/>
          </p:cNvSpPr>
          <p:nvPr/>
        </p:nvSpPr>
        <p:spPr bwMode="auto">
          <a:xfrm>
            <a:off x="5486400" y="41343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28" name="Line 18"/>
          <p:cNvSpPr>
            <a:spLocks noChangeShapeType="1"/>
          </p:cNvSpPr>
          <p:nvPr/>
        </p:nvSpPr>
        <p:spPr bwMode="auto">
          <a:xfrm>
            <a:off x="5334000" y="3981921"/>
            <a:ext cx="0" cy="220980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29" name="Line 19"/>
          <p:cNvSpPr>
            <a:spLocks noChangeShapeType="1"/>
          </p:cNvSpPr>
          <p:nvPr/>
        </p:nvSpPr>
        <p:spPr bwMode="auto">
          <a:xfrm>
            <a:off x="5334000" y="43629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30" name="Rectangle 20"/>
          <p:cNvSpPr>
            <a:spLocks noChangeArrowheads="1"/>
          </p:cNvSpPr>
          <p:nvPr/>
        </p:nvSpPr>
        <p:spPr bwMode="auto">
          <a:xfrm>
            <a:off x="5486400" y="47439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31" name="Line 21"/>
          <p:cNvSpPr>
            <a:spLocks noChangeShapeType="1"/>
          </p:cNvSpPr>
          <p:nvPr/>
        </p:nvSpPr>
        <p:spPr bwMode="auto">
          <a:xfrm>
            <a:off x="5334000" y="49725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32" name="Rectangle 22"/>
          <p:cNvSpPr>
            <a:spLocks noChangeArrowheads="1"/>
          </p:cNvSpPr>
          <p:nvPr/>
        </p:nvSpPr>
        <p:spPr bwMode="auto">
          <a:xfrm>
            <a:off x="5486400" y="53535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33" name="Line 23"/>
          <p:cNvSpPr>
            <a:spLocks noChangeShapeType="1"/>
          </p:cNvSpPr>
          <p:nvPr/>
        </p:nvSpPr>
        <p:spPr bwMode="auto">
          <a:xfrm>
            <a:off x="5334000" y="55821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34" name="Rectangle 24"/>
          <p:cNvSpPr>
            <a:spLocks noChangeArrowheads="1"/>
          </p:cNvSpPr>
          <p:nvPr/>
        </p:nvSpPr>
        <p:spPr bwMode="auto">
          <a:xfrm>
            <a:off x="7162800" y="41343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35" name="Line 25"/>
          <p:cNvSpPr>
            <a:spLocks noChangeShapeType="1"/>
          </p:cNvSpPr>
          <p:nvPr/>
        </p:nvSpPr>
        <p:spPr bwMode="auto">
          <a:xfrm>
            <a:off x="7010400" y="3981921"/>
            <a:ext cx="0" cy="99060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36" name="Line 26"/>
          <p:cNvSpPr>
            <a:spLocks noChangeShapeType="1"/>
          </p:cNvSpPr>
          <p:nvPr/>
        </p:nvSpPr>
        <p:spPr bwMode="auto">
          <a:xfrm>
            <a:off x="7010400" y="43629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37" name="Rectangle 27"/>
          <p:cNvSpPr>
            <a:spLocks noChangeArrowheads="1"/>
          </p:cNvSpPr>
          <p:nvPr/>
        </p:nvSpPr>
        <p:spPr bwMode="auto">
          <a:xfrm>
            <a:off x="7162800" y="47439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38" name="Line 28"/>
          <p:cNvSpPr>
            <a:spLocks noChangeShapeType="1"/>
          </p:cNvSpPr>
          <p:nvPr/>
        </p:nvSpPr>
        <p:spPr bwMode="auto">
          <a:xfrm>
            <a:off x="7010400" y="49725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39" name="Rectangle 29"/>
          <p:cNvSpPr>
            <a:spLocks noChangeArrowheads="1"/>
          </p:cNvSpPr>
          <p:nvPr/>
        </p:nvSpPr>
        <p:spPr bwMode="auto">
          <a:xfrm>
            <a:off x="5486400" y="5963121"/>
            <a:ext cx="1143000" cy="457200"/>
          </a:xfrm>
          <a:prstGeom prst="rect">
            <a:avLst/>
          </a:prstGeom>
          <a:solidFill>
            <a:srgbClr val="F2F2ED"/>
          </a:solidFill>
          <a:ln w="19050">
            <a:solidFill>
              <a:schemeClr val="bg2"/>
            </a:solidFill>
            <a:miter lim="800000"/>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17440" name="Line 30"/>
          <p:cNvSpPr>
            <a:spLocks noChangeShapeType="1"/>
          </p:cNvSpPr>
          <p:nvPr/>
        </p:nvSpPr>
        <p:spPr bwMode="auto">
          <a:xfrm>
            <a:off x="5334000" y="6191721"/>
            <a:ext cx="152400" cy="0"/>
          </a:xfrm>
          <a:prstGeom prst="line">
            <a:avLst/>
          </a:prstGeom>
          <a:noFill/>
          <a:ln w="38100">
            <a:solidFill>
              <a:srgbClr val="4D505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41" name="Rectangle 31"/>
          <p:cNvSpPr>
            <a:spLocks noChangeArrowheads="1"/>
          </p:cNvSpPr>
          <p:nvPr/>
        </p:nvSpPr>
        <p:spPr bwMode="auto">
          <a:xfrm>
            <a:off x="827088" y="2389659"/>
            <a:ext cx="1644168" cy="400110"/>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dirty="0">
                <a:latin typeface="+mn-lt"/>
              </a:rPr>
              <a:t>Projektname</a:t>
            </a:r>
            <a:endParaRPr lang="de-AT" altLang="de-DE" sz="2000" dirty="0">
              <a:latin typeface="+mn-lt"/>
            </a:endParaRPr>
          </a:p>
        </p:txBody>
      </p:sp>
      <p:sp>
        <p:nvSpPr>
          <p:cNvPr id="17442" name="Rectangle 32"/>
          <p:cNvSpPr>
            <a:spLocks noChangeArrowheads="1"/>
          </p:cNvSpPr>
          <p:nvPr/>
        </p:nvSpPr>
        <p:spPr bwMode="auto">
          <a:xfrm>
            <a:off x="827088" y="3448521"/>
            <a:ext cx="2646045" cy="584775"/>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dirty="0">
                <a:latin typeface="+mn-lt"/>
              </a:rPr>
              <a:t>Phase</a:t>
            </a:r>
          </a:p>
          <a:p>
            <a:r>
              <a:rPr lang="de-DE" altLang="de-DE" sz="1200" dirty="0">
                <a:latin typeface="+mn-lt"/>
              </a:rPr>
              <a:t>(sh. </a:t>
            </a:r>
            <a:r>
              <a:rPr lang="de-DE" altLang="de-DE" sz="1200" dirty="0" smtClean="0">
                <a:latin typeface="+mn-lt"/>
              </a:rPr>
              <a:t>Projektauftrag - Hauptaufgabe)</a:t>
            </a:r>
            <a:endParaRPr lang="de-AT" altLang="de-DE" sz="1200" dirty="0">
              <a:latin typeface="+mn-lt"/>
            </a:endParaRPr>
          </a:p>
        </p:txBody>
      </p:sp>
      <p:sp>
        <p:nvSpPr>
          <p:cNvPr id="17443" name="Rectangle 33"/>
          <p:cNvSpPr>
            <a:spLocks noChangeArrowheads="1"/>
          </p:cNvSpPr>
          <p:nvPr/>
        </p:nvSpPr>
        <p:spPr bwMode="auto">
          <a:xfrm>
            <a:off x="827088" y="4591521"/>
            <a:ext cx="1643399" cy="400110"/>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latin typeface="+mn-lt"/>
              </a:rPr>
              <a:t>Arbeitspaket</a:t>
            </a:r>
            <a:endParaRPr lang="de-AT" altLang="de-DE" sz="2000">
              <a:latin typeface="+mn-lt"/>
            </a:endParaRPr>
          </a:p>
        </p:txBody>
      </p:sp>
      <p:sp>
        <p:nvSpPr>
          <p:cNvPr id="17444" name="Line 34"/>
          <p:cNvSpPr>
            <a:spLocks noChangeShapeType="1"/>
          </p:cNvSpPr>
          <p:nvPr/>
        </p:nvSpPr>
        <p:spPr bwMode="auto">
          <a:xfrm>
            <a:off x="2555875" y="2605559"/>
            <a:ext cx="2854325" cy="4762"/>
          </a:xfrm>
          <a:prstGeom prst="line">
            <a:avLst/>
          </a:prstGeom>
          <a:noFill/>
          <a:ln w="12700">
            <a:solidFill>
              <a:srgbClr val="45728D"/>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45" name="Line 35"/>
          <p:cNvSpPr>
            <a:spLocks noChangeShapeType="1"/>
          </p:cNvSpPr>
          <p:nvPr/>
        </p:nvSpPr>
        <p:spPr bwMode="auto">
          <a:xfrm flipV="1">
            <a:off x="1908175" y="3677121"/>
            <a:ext cx="1825625" cy="7938"/>
          </a:xfrm>
          <a:prstGeom prst="line">
            <a:avLst/>
          </a:prstGeom>
          <a:noFill/>
          <a:ln w="12700">
            <a:solidFill>
              <a:srgbClr val="45728D"/>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46" name="Line 36"/>
          <p:cNvSpPr>
            <a:spLocks noChangeShapeType="1"/>
          </p:cNvSpPr>
          <p:nvPr/>
        </p:nvSpPr>
        <p:spPr bwMode="auto">
          <a:xfrm flipV="1">
            <a:off x="2438400" y="4820121"/>
            <a:ext cx="1524000" cy="0"/>
          </a:xfrm>
          <a:prstGeom prst="line">
            <a:avLst/>
          </a:prstGeom>
          <a:noFill/>
          <a:ln w="12700">
            <a:solidFill>
              <a:srgbClr val="45728D"/>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47" name="Rectangle 37"/>
          <p:cNvSpPr>
            <a:spLocks noChangeArrowheads="1"/>
          </p:cNvSpPr>
          <p:nvPr/>
        </p:nvSpPr>
        <p:spPr bwMode="auto">
          <a:xfrm>
            <a:off x="4451907" y="43168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1.1.1</a:t>
            </a:r>
            <a:endParaRPr lang="de-AT" altLang="de-DE" sz="1200" b="1">
              <a:latin typeface="+mn-lt"/>
            </a:endParaRPr>
          </a:p>
        </p:txBody>
      </p:sp>
      <p:sp>
        <p:nvSpPr>
          <p:cNvPr id="17448" name="Rectangle 38"/>
          <p:cNvSpPr>
            <a:spLocks noChangeArrowheads="1"/>
          </p:cNvSpPr>
          <p:nvPr/>
        </p:nvSpPr>
        <p:spPr bwMode="auto">
          <a:xfrm>
            <a:off x="4451907" y="49264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1.1.2</a:t>
            </a:r>
            <a:endParaRPr lang="de-AT" altLang="de-DE" sz="1200" b="1">
              <a:latin typeface="+mn-lt"/>
            </a:endParaRPr>
          </a:p>
        </p:txBody>
      </p:sp>
      <p:sp>
        <p:nvSpPr>
          <p:cNvPr id="17449" name="Rectangle 39"/>
          <p:cNvSpPr>
            <a:spLocks noChangeArrowheads="1"/>
          </p:cNvSpPr>
          <p:nvPr/>
        </p:nvSpPr>
        <p:spPr bwMode="auto">
          <a:xfrm>
            <a:off x="4451907" y="55360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1.1.3</a:t>
            </a:r>
            <a:endParaRPr lang="de-AT" altLang="de-DE" sz="1200" b="1">
              <a:latin typeface="+mn-lt"/>
            </a:endParaRPr>
          </a:p>
        </p:txBody>
      </p:sp>
      <p:sp>
        <p:nvSpPr>
          <p:cNvPr id="17450" name="Rectangle 40"/>
          <p:cNvSpPr>
            <a:spLocks noChangeArrowheads="1"/>
          </p:cNvSpPr>
          <p:nvPr/>
        </p:nvSpPr>
        <p:spPr bwMode="auto">
          <a:xfrm>
            <a:off x="6139419" y="43168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1.2.1</a:t>
            </a:r>
            <a:endParaRPr lang="de-AT" altLang="de-DE" sz="1200" b="1">
              <a:latin typeface="+mn-lt"/>
            </a:endParaRPr>
          </a:p>
        </p:txBody>
      </p:sp>
      <p:sp>
        <p:nvSpPr>
          <p:cNvPr id="17451" name="Rectangle 41"/>
          <p:cNvSpPr>
            <a:spLocks noChangeArrowheads="1"/>
          </p:cNvSpPr>
          <p:nvPr/>
        </p:nvSpPr>
        <p:spPr bwMode="auto">
          <a:xfrm>
            <a:off x="6128307" y="49264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1.2.2</a:t>
            </a:r>
            <a:endParaRPr lang="de-AT" altLang="de-DE" sz="1200" b="1">
              <a:latin typeface="+mn-lt"/>
            </a:endParaRPr>
          </a:p>
        </p:txBody>
      </p:sp>
      <p:sp>
        <p:nvSpPr>
          <p:cNvPr id="17452" name="Rectangle 42"/>
          <p:cNvSpPr>
            <a:spLocks noChangeArrowheads="1"/>
          </p:cNvSpPr>
          <p:nvPr/>
        </p:nvSpPr>
        <p:spPr bwMode="auto">
          <a:xfrm>
            <a:off x="6128307" y="55360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1.2.3</a:t>
            </a:r>
            <a:endParaRPr lang="de-AT" altLang="de-DE" sz="1200" b="1">
              <a:latin typeface="+mn-lt"/>
            </a:endParaRPr>
          </a:p>
        </p:txBody>
      </p:sp>
      <p:sp>
        <p:nvSpPr>
          <p:cNvPr id="17453" name="Rectangle 43"/>
          <p:cNvSpPr>
            <a:spLocks noChangeArrowheads="1"/>
          </p:cNvSpPr>
          <p:nvPr/>
        </p:nvSpPr>
        <p:spPr bwMode="auto">
          <a:xfrm>
            <a:off x="6128307" y="61456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1.2.4</a:t>
            </a:r>
            <a:endParaRPr lang="de-AT" altLang="de-DE" sz="1200" b="1">
              <a:latin typeface="+mn-lt"/>
            </a:endParaRPr>
          </a:p>
        </p:txBody>
      </p:sp>
      <p:sp>
        <p:nvSpPr>
          <p:cNvPr id="17454" name="Rectangle 44"/>
          <p:cNvSpPr>
            <a:spLocks noChangeArrowheads="1"/>
          </p:cNvSpPr>
          <p:nvPr/>
        </p:nvSpPr>
        <p:spPr bwMode="auto">
          <a:xfrm>
            <a:off x="7815819" y="43168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1.3.1</a:t>
            </a:r>
            <a:endParaRPr lang="de-AT" altLang="de-DE" sz="1200" b="1">
              <a:latin typeface="+mn-lt"/>
            </a:endParaRPr>
          </a:p>
        </p:txBody>
      </p:sp>
      <p:sp>
        <p:nvSpPr>
          <p:cNvPr id="17455" name="Rectangle 45"/>
          <p:cNvSpPr>
            <a:spLocks noChangeArrowheads="1"/>
          </p:cNvSpPr>
          <p:nvPr/>
        </p:nvSpPr>
        <p:spPr bwMode="auto">
          <a:xfrm>
            <a:off x="7804707" y="4926484"/>
            <a:ext cx="566181"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1.3.2</a:t>
            </a:r>
            <a:endParaRPr lang="de-AT" altLang="de-DE" sz="1200" b="1">
              <a:latin typeface="+mn-lt"/>
            </a:endParaRPr>
          </a:p>
        </p:txBody>
      </p:sp>
      <p:sp>
        <p:nvSpPr>
          <p:cNvPr id="17456" name="Rectangle 46"/>
          <p:cNvSpPr>
            <a:spLocks noChangeArrowheads="1"/>
          </p:cNvSpPr>
          <p:nvPr/>
        </p:nvSpPr>
        <p:spPr bwMode="auto">
          <a:xfrm>
            <a:off x="4597780" y="3707284"/>
            <a:ext cx="420308"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1.1</a:t>
            </a:r>
            <a:endParaRPr lang="de-AT" altLang="de-DE" sz="1200" b="1">
              <a:latin typeface="+mn-lt"/>
            </a:endParaRPr>
          </a:p>
        </p:txBody>
      </p:sp>
      <p:sp>
        <p:nvSpPr>
          <p:cNvPr id="17457" name="Rectangle 47"/>
          <p:cNvSpPr>
            <a:spLocks noChangeArrowheads="1"/>
          </p:cNvSpPr>
          <p:nvPr/>
        </p:nvSpPr>
        <p:spPr bwMode="auto">
          <a:xfrm>
            <a:off x="6274180" y="3707284"/>
            <a:ext cx="420308"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1.2</a:t>
            </a:r>
            <a:endParaRPr lang="de-AT" altLang="de-DE" sz="1200" b="1">
              <a:latin typeface="+mn-lt"/>
            </a:endParaRPr>
          </a:p>
        </p:txBody>
      </p:sp>
      <p:sp>
        <p:nvSpPr>
          <p:cNvPr id="17458" name="Rectangle 48"/>
          <p:cNvSpPr>
            <a:spLocks noChangeArrowheads="1"/>
          </p:cNvSpPr>
          <p:nvPr/>
        </p:nvSpPr>
        <p:spPr bwMode="auto">
          <a:xfrm>
            <a:off x="7950580" y="3707284"/>
            <a:ext cx="420308"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1.3</a:t>
            </a:r>
            <a:endParaRPr lang="de-AT" altLang="de-DE" sz="1200" b="1">
              <a:latin typeface="+mn-lt"/>
            </a:endParaRPr>
          </a:p>
        </p:txBody>
      </p:sp>
      <p:sp>
        <p:nvSpPr>
          <p:cNvPr id="17459" name="Rectangle 49"/>
          <p:cNvSpPr>
            <a:spLocks noChangeArrowheads="1"/>
          </p:cNvSpPr>
          <p:nvPr/>
        </p:nvSpPr>
        <p:spPr bwMode="auto">
          <a:xfrm>
            <a:off x="6420054" y="2716684"/>
            <a:ext cx="274434" cy="276999"/>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DE" altLang="de-DE" sz="1200" b="1">
                <a:latin typeface="+mn-lt"/>
              </a:rPr>
              <a:t>1</a:t>
            </a:r>
            <a:endParaRPr lang="de-AT" altLang="de-DE" sz="1200" b="1">
              <a:latin typeface="+mn-lt"/>
            </a:endParaRPr>
          </a:p>
        </p:txBody>
      </p:sp>
      <p:sp>
        <p:nvSpPr>
          <p:cNvPr id="17460" name="Line 50"/>
          <p:cNvSpPr>
            <a:spLocks noChangeShapeType="1"/>
          </p:cNvSpPr>
          <p:nvPr/>
        </p:nvSpPr>
        <p:spPr bwMode="auto">
          <a:xfrm flipV="1">
            <a:off x="8091488" y="5110634"/>
            <a:ext cx="0" cy="3048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7461" name="Rectangle 51"/>
          <p:cNvSpPr>
            <a:spLocks noChangeArrowheads="1"/>
          </p:cNvSpPr>
          <p:nvPr/>
        </p:nvSpPr>
        <p:spPr bwMode="auto">
          <a:xfrm>
            <a:off x="7713011" y="5429721"/>
            <a:ext cx="758541" cy="707886"/>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latin typeface="+mn-lt"/>
              </a:rPr>
              <a:t>PSP-</a:t>
            </a:r>
          </a:p>
          <a:p>
            <a:pPr algn="ctr"/>
            <a:r>
              <a:rPr lang="de-DE" altLang="de-DE" sz="2000">
                <a:latin typeface="+mn-lt"/>
              </a:rPr>
              <a:t>Code</a:t>
            </a:r>
            <a:endParaRPr lang="de-AT" altLang="de-DE" sz="2000">
              <a:latin typeface="+mn-lt"/>
            </a:endParaRPr>
          </a:p>
        </p:txBody>
      </p:sp>
      <p:sp>
        <p:nvSpPr>
          <p:cNvPr id="93238" name="Line 54"/>
          <p:cNvSpPr>
            <a:spLocks noChangeShapeType="1"/>
          </p:cNvSpPr>
          <p:nvPr/>
        </p:nvSpPr>
        <p:spPr bwMode="auto">
          <a:xfrm>
            <a:off x="3563938" y="3108796"/>
            <a:ext cx="4608512" cy="0"/>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3239" name="Line 55"/>
          <p:cNvSpPr>
            <a:spLocks noChangeShapeType="1"/>
          </p:cNvSpPr>
          <p:nvPr/>
        </p:nvSpPr>
        <p:spPr bwMode="auto">
          <a:xfrm>
            <a:off x="8675688" y="3397721"/>
            <a:ext cx="0" cy="302418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3240" name="Text Box 56"/>
          <p:cNvSpPr txBox="1">
            <a:spLocks noChangeArrowheads="1"/>
          </p:cNvSpPr>
          <p:nvPr/>
        </p:nvSpPr>
        <p:spPr bwMode="auto">
          <a:xfrm>
            <a:off x="2268538" y="2892896"/>
            <a:ext cx="936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latin typeface="+mn-lt"/>
              </a:rPr>
              <a:t>Prozess</a:t>
            </a:r>
          </a:p>
        </p:txBody>
      </p:sp>
      <p:sp>
        <p:nvSpPr>
          <p:cNvPr id="93241" name="Text Box 57"/>
          <p:cNvSpPr txBox="1">
            <a:spLocks noChangeArrowheads="1"/>
          </p:cNvSpPr>
          <p:nvPr/>
        </p:nvSpPr>
        <p:spPr bwMode="auto">
          <a:xfrm rot="5400000">
            <a:off x="8247738" y="2735218"/>
            <a:ext cx="936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dirty="0">
                <a:latin typeface="+mn-lt"/>
              </a:rPr>
              <a:t>Prozess</a:t>
            </a:r>
          </a:p>
        </p:txBody>
      </p:sp>
      <p:sp>
        <p:nvSpPr>
          <p:cNvPr id="93242" name="Oval 58"/>
          <p:cNvSpPr>
            <a:spLocks noChangeArrowheads="1"/>
          </p:cNvSpPr>
          <p:nvPr/>
        </p:nvSpPr>
        <p:spPr bwMode="auto">
          <a:xfrm>
            <a:off x="1908175" y="2965921"/>
            <a:ext cx="287338" cy="287338"/>
          </a:xfrm>
          <a:prstGeom prst="ellipse">
            <a:avLst/>
          </a:prstGeom>
          <a:solidFill>
            <a:schemeClr val="tx2">
              <a:lumMod val="20000"/>
              <a:lumOff val="80000"/>
            </a:schemeClr>
          </a:solidFill>
          <a:ln w="9525">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latin typeface="+mn-lt"/>
              </a:rPr>
              <a:t>1</a:t>
            </a:r>
          </a:p>
        </p:txBody>
      </p:sp>
      <p:sp>
        <p:nvSpPr>
          <p:cNvPr id="93243" name="Oval 59"/>
          <p:cNvSpPr>
            <a:spLocks noChangeArrowheads="1"/>
          </p:cNvSpPr>
          <p:nvPr/>
        </p:nvSpPr>
        <p:spPr bwMode="auto">
          <a:xfrm>
            <a:off x="8532813" y="2100734"/>
            <a:ext cx="287337" cy="287337"/>
          </a:xfrm>
          <a:prstGeom prst="ellipse">
            <a:avLst/>
          </a:prstGeom>
          <a:solidFill>
            <a:schemeClr val="tx2">
              <a:lumMod val="20000"/>
              <a:lumOff val="80000"/>
            </a:schemeClr>
          </a:solidFill>
          <a:ln w="9525">
            <a:noFill/>
            <a:round/>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b="1">
                <a:latin typeface="+mn-lt"/>
              </a:rPr>
              <a:t>2</a:t>
            </a:r>
          </a:p>
        </p:txBody>
      </p:sp>
      <p:sp>
        <p:nvSpPr>
          <p:cNvPr id="17472" name="Rectangle 62"/>
          <p:cNvSpPr>
            <a:spLocks noChangeArrowheads="1"/>
          </p:cNvSpPr>
          <p:nvPr/>
        </p:nvSpPr>
        <p:spPr bwMode="auto">
          <a:xfrm>
            <a:off x="827088" y="5413846"/>
            <a:ext cx="1492716" cy="400110"/>
          </a:xfrm>
          <a:prstGeom prst="rect">
            <a:avLst/>
          </a:prstGeom>
          <a:noFill/>
          <a:ln>
            <a:noFill/>
          </a:ln>
          <a:effectLst/>
          <a:extLst>
            <a:ext uri="{909E8E84-426E-40DD-AFC4-6F175D3DCCD1}">
              <a14:hiddenFill xmlns:a14="http://schemas.microsoft.com/office/drawing/2010/main">
                <a:gradFill rotWithShape="0">
                  <a:gsLst>
                    <a:gs pos="0">
                      <a:schemeClr val="folHlink"/>
                    </a:gs>
                    <a:gs pos="100000">
                      <a:srgbClr val="6699FF"/>
                    </a:gs>
                  </a:gsLst>
                  <a:lin ang="2700000" scaled="1"/>
                </a:gradFill>
              </a14:hiddenFill>
            </a:ext>
            <a:ext uri="{91240B29-F687-4F45-9708-019B960494DF}">
              <a14:hiddenLine xmlns:a14="http://schemas.microsoft.com/office/drawing/2010/main" w="19050">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latin typeface="+mn-lt"/>
              </a:rPr>
              <a:t>Meilenstein</a:t>
            </a:r>
            <a:endParaRPr lang="de-AT" altLang="de-DE" sz="2000">
              <a:latin typeface="+mn-lt"/>
            </a:endParaRPr>
          </a:p>
        </p:txBody>
      </p:sp>
      <p:sp>
        <p:nvSpPr>
          <p:cNvPr id="17473" name="Line 63"/>
          <p:cNvSpPr>
            <a:spLocks noChangeShapeType="1"/>
          </p:cNvSpPr>
          <p:nvPr/>
        </p:nvSpPr>
        <p:spPr bwMode="auto">
          <a:xfrm flipV="1">
            <a:off x="2582863" y="5642446"/>
            <a:ext cx="1524000" cy="0"/>
          </a:xfrm>
          <a:prstGeom prst="line">
            <a:avLst/>
          </a:prstGeom>
          <a:noFill/>
          <a:ln w="12700">
            <a:solidFill>
              <a:srgbClr val="45728D"/>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6" name="Text Box 121"/>
          <p:cNvSpPr txBox="1">
            <a:spLocks noChangeArrowheads="1"/>
          </p:cNvSpPr>
          <p:nvPr/>
        </p:nvSpPr>
        <p:spPr bwMode="auto">
          <a:xfrm>
            <a:off x="7828604" y="6266884"/>
            <a:ext cx="7216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800" dirty="0" err="1">
                <a:latin typeface="+mn-lt"/>
              </a:rPr>
              <a:t>grafik</a:t>
            </a:r>
            <a:r>
              <a:rPr lang="de-DE" altLang="de-DE" sz="800" dirty="0">
                <a:latin typeface="+mn-lt"/>
              </a:rPr>
              <a:t> © </a:t>
            </a:r>
            <a:r>
              <a:rPr lang="de-DE" altLang="de-DE" sz="800" dirty="0" err="1">
                <a:latin typeface="+mn-lt"/>
              </a:rPr>
              <a:t>nlc</a:t>
            </a:r>
            <a:endParaRPr lang="de-DE" altLang="de-DE" sz="800" dirty="0">
              <a:latin typeface="+mn-lt"/>
            </a:endParaRPr>
          </a:p>
        </p:txBody>
      </p:sp>
      <p:sp>
        <p:nvSpPr>
          <p:cNvPr id="63" name="Titel 1"/>
          <p:cNvSpPr txBox="1">
            <a:spLocks/>
          </p:cNvSpPr>
          <p:nvPr/>
        </p:nvSpPr>
        <p:spPr>
          <a:xfrm>
            <a:off x="379306" y="1739594"/>
            <a:ext cx="8336862" cy="648477"/>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Projektstrukturplan</a:t>
            </a:r>
            <a:endParaRPr lang="de-AT" b="1" dirty="0"/>
          </a:p>
        </p:txBody>
      </p:sp>
    </p:spTree>
    <p:extLst>
      <p:ext uri="{BB962C8B-B14F-4D97-AF65-F5344CB8AC3E}">
        <p14:creationId xmlns:p14="http://schemas.microsoft.com/office/powerpoint/2010/main" val="37477754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3238"/>
                                        </p:tgtEl>
                                        <p:attrNameLst>
                                          <p:attrName>style.visibility</p:attrName>
                                        </p:attrNameLst>
                                      </p:cBhvr>
                                      <p:to>
                                        <p:strVal val="visible"/>
                                      </p:to>
                                    </p:set>
                                    <p:animEffect transition="in" filter="dissolve">
                                      <p:cBhvr>
                                        <p:cTn id="7" dur="500"/>
                                        <p:tgtEl>
                                          <p:spTgt spid="9323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3240"/>
                                        </p:tgtEl>
                                        <p:attrNameLst>
                                          <p:attrName>style.visibility</p:attrName>
                                        </p:attrNameLst>
                                      </p:cBhvr>
                                      <p:to>
                                        <p:strVal val="visible"/>
                                      </p:to>
                                    </p:set>
                                    <p:animEffect transition="in" filter="dissolve">
                                      <p:cBhvr>
                                        <p:cTn id="10" dur="500"/>
                                        <p:tgtEl>
                                          <p:spTgt spid="9324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3242"/>
                                        </p:tgtEl>
                                        <p:attrNameLst>
                                          <p:attrName>style.visibility</p:attrName>
                                        </p:attrNameLst>
                                      </p:cBhvr>
                                      <p:to>
                                        <p:strVal val="visible"/>
                                      </p:to>
                                    </p:set>
                                    <p:animEffect transition="in" filter="dissolve">
                                      <p:cBhvr>
                                        <p:cTn id="13" dur="500"/>
                                        <p:tgtEl>
                                          <p:spTgt spid="9324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3243"/>
                                        </p:tgtEl>
                                        <p:attrNameLst>
                                          <p:attrName>style.visibility</p:attrName>
                                        </p:attrNameLst>
                                      </p:cBhvr>
                                      <p:to>
                                        <p:strVal val="visible"/>
                                      </p:to>
                                    </p:set>
                                    <p:animEffect transition="in" filter="dissolve">
                                      <p:cBhvr>
                                        <p:cTn id="18" dur="500"/>
                                        <p:tgtEl>
                                          <p:spTgt spid="93243"/>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93241"/>
                                        </p:tgtEl>
                                        <p:attrNameLst>
                                          <p:attrName>style.visibility</p:attrName>
                                        </p:attrNameLst>
                                      </p:cBhvr>
                                      <p:to>
                                        <p:strVal val="visible"/>
                                      </p:to>
                                    </p:set>
                                    <p:animEffect transition="in" filter="dissolve">
                                      <p:cBhvr>
                                        <p:cTn id="21" dur="500"/>
                                        <p:tgtEl>
                                          <p:spTgt spid="9324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93239"/>
                                        </p:tgtEl>
                                        <p:attrNameLst>
                                          <p:attrName>style.visibility</p:attrName>
                                        </p:attrNameLst>
                                      </p:cBhvr>
                                      <p:to>
                                        <p:strVal val="visible"/>
                                      </p:to>
                                    </p:set>
                                    <p:animEffect transition="in" filter="dissolve">
                                      <p:cBhvr>
                                        <p:cTn id="24" dur="500"/>
                                        <p:tgtEl>
                                          <p:spTgt spid="93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38" grpId="0" animBg="1"/>
      <p:bldP spid="93239" grpId="0" animBg="1"/>
      <p:bldP spid="93240" grpId="0"/>
      <p:bldP spid="93241" grpId="0"/>
      <p:bldP spid="93242" grpId="0" animBg="1"/>
      <p:bldP spid="9324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Wozu </a:t>
            </a:r>
            <a:br>
              <a:rPr lang="de-AT" dirty="0" smtClean="0"/>
            </a:br>
            <a:r>
              <a:rPr lang="de-AT" dirty="0" smtClean="0"/>
              <a:t>Projekt-</a:t>
            </a:r>
            <a:br>
              <a:rPr lang="de-AT" dirty="0" smtClean="0"/>
            </a:br>
            <a:r>
              <a:rPr lang="de-AT" dirty="0" smtClean="0"/>
              <a:t>manage-</a:t>
            </a:r>
            <a:br>
              <a:rPr lang="de-AT" dirty="0" smtClean="0"/>
            </a:br>
            <a:r>
              <a:rPr lang="de-AT" dirty="0" err="1" smtClean="0"/>
              <a:t>ment</a:t>
            </a:r>
            <a:r>
              <a:rPr lang="de-AT" dirty="0" smtClean="0"/>
              <a:t>?</a:t>
            </a:r>
            <a:endParaRPr lang="de-AT" dirty="0"/>
          </a:p>
        </p:txBody>
      </p:sp>
      <p:pic>
        <p:nvPicPr>
          <p:cNvPr id="4" name="Picture 9" descr="http://joergmichael.files.wordpress.com/2010/07/p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1537" y="1565769"/>
            <a:ext cx="6559498" cy="489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feld 2"/>
          <p:cNvSpPr txBox="1">
            <a:spLocks noChangeArrowheads="1"/>
          </p:cNvSpPr>
          <p:nvPr/>
        </p:nvSpPr>
        <p:spPr bwMode="auto">
          <a:xfrm>
            <a:off x="7462300" y="6464761"/>
            <a:ext cx="146843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AT" altLang="de-DE" sz="900" dirty="0" err="1">
                <a:solidFill>
                  <a:schemeClr val="bg1">
                    <a:lumMod val="50000"/>
                  </a:schemeClr>
                </a:solidFill>
              </a:rPr>
              <a:t>grafik</a:t>
            </a:r>
            <a:r>
              <a:rPr lang="de-DE" altLang="de-DE" sz="900" dirty="0">
                <a:solidFill>
                  <a:schemeClr val="bg1">
                    <a:lumMod val="50000"/>
                  </a:schemeClr>
                </a:solidFill>
              </a:rPr>
              <a:t>©buena-la-vista.de</a:t>
            </a:r>
            <a:endParaRPr lang="de-AT" altLang="de-DE" sz="900" dirty="0">
              <a:solidFill>
                <a:schemeClr val="bg1">
                  <a:lumMod val="50000"/>
                </a:schemeClr>
              </a:solidFill>
            </a:endParaRPr>
          </a:p>
        </p:txBody>
      </p:sp>
    </p:spTree>
    <p:extLst>
      <p:ext uri="{BB962C8B-B14F-4D97-AF65-F5344CB8AC3E}">
        <p14:creationId xmlns:p14="http://schemas.microsoft.com/office/powerpoint/2010/main" val="307933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Projektmanagement</a:t>
            </a:r>
            <a:endParaRPr lang="de-AT" dirty="0"/>
          </a:p>
        </p:txBody>
      </p:sp>
      <p:sp>
        <p:nvSpPr>
          <p:cNvPr id="4" name="Text Box 5"/>
          <p:cNvSpPr txBox="1">
            <a:spLocks noChangeArrowheads="1"/>
          </p:cNvSpPr>
          <p:nvPr/>
        </p:nvSpPr>
        <p:spPr bwMode="auto">
          <a:xfrm>
            <a:off x="3203574" y="2771999"/>
            <a:ext cx="4752975" cy="523220"/>
          </a:xfrm>
          <a:prstGeom prst="rect">
            <a:avLst/>
          </a:prstGeom>
          <a:solidFill>
            <a:srgbClr val="EFEEED"/>
          </a:solidFill>
          <a:ln>
            <a:noFill/>
          </a:ln>
          <a:effectLst/>
        </p:spPr>
        <p:txBody>
          <a:bodyPr>
            <a:spAutoFit/>
          </a:bodyPr>
          <a:lstStyle/>
          <a:p>
            <a:r>
              <a:rPr lang="de-DE" altLang="de-DE" sz="1400" dirty="0"/>
              <a:t>Projekte werden in </a:t>
            </a:r>
            <a:r>
              <a:rPr lang="de-DE" altLang="de-DE" sz="1400" dirty="0" smtClean="0"/>
              <a:t>beinahe allen Organisationseinheiten </a:t>
            </a:r>
            <a:r>
              <a:rPr lang="de-DE" altLang="de-DE" sz="1400" dirty="0"/>
              <a:t>abgewickelt. In einigen </a:t>
            </a:r>
            <a:r>
              <a:rPr lang="de-DE" altLang="de-DE" sz="1400" dirty="0" smtClean="0"/>
              <a:t>mit </a:t>
            </a:r>
            <a:r>
              <a:rPr lang="de-DE" altLang="de-DE" sz="1400" dirty="0"/>
              <a:t>hoher </a:t>
            </a:r>
            <a:r>
              <a:rPr lang="de-DE" altLang="de-DE" sz="1400" dirty="0" smtClean="0"/>
              <a:t>Professionalität.</a:t>
            </a:r>
            <a:endParaRPr lang="de-DE" altLang="de-DE" sz="1400" dirty="0"/>
          </a:p>
        </p:txBody>
      </p:sp>
      <p:sp>
        <p:nvSpPr>
          <p:cNvPr id="5" name="Line 11"/>
          <p:cNvSpPr>
            <a:spLocks noChangeShapeType="1"/>
          </p:cNvSpPr>
          <p:nvPr/>
        </p:nvSpPr>
        <p:spPr bwMode="auto">
          <a:xfrm flipV="1">
            <a:off x="2195513" y="3141331"/>
            <a:ext cx="1008061" cy="146272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6" name="Line 12"/>
          <p:cNvSpPr>
            <a:spLocks noChangeShapeType="1"/>
          </p:cNvSpPr>
          <p:nvPr/>
        </p:nvSpPr>
        <p:spPr bwMode="auto">
          <a:xfrm flipV="1">
            <a:off x="2195513" y="3876648"/>
            <a:ext cx="1008062" cy="71831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7" name="Line 13"/>
          <p:cNvSpPr>
            <a:spLocks noChangeShapeType="1"/>
          </p:cNvSpPr>
          <p:nvPr/>
        </p:nvSpPr>
        <p:spPr bwMode="auto">
          <a:xfrm flipV="1">
            <a:off x="2195513" y="4594958"/>
            <a:ext cx="1008061" cy="909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8" name="Line 14"/>
          <p:cNvSpPr>
            <a:spLocks noChangeShapeType="1"/>
          </p:cNvSpPr>
          <p:nvPr/>
        </p:nvSpPr>
        <p:spPr bwMode="auto">
          <a:xfrm>
            <a:off x="2195513" y="4604051"/>
            <a:ext cx="1008061" cy="789634"/>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 name="Text Box 16"/>
          <p:cNvSpPr txBox="1">
            <a:spLocks noChangeArrowheads="1"/>
          </p:cNvSpPr>
          <p:nvPr/>
        </p:nvSpPr>
        <p:spPr bwMode="auto">
          <a:xfrm>
            <a:off x="3203574" y="4277062"/>
            <a:ext cx="4752975" cy="523220"/>
          </a:xfrm>
          <a:prstGeom prst="rect">
            <a:avLst/>
          </a:prstGeom>
          <a:solidFill>
            <a:srgbClr val="EFEEED"/>
          </a:solidFill>
          <a:ln>
            <a:noFill/>
          </a:ln>
          <a:effectLst/>
        </p:spPr>
        <p:txBody>
          <a:bodyPr>
            <a:spAutoFit/>
          </a:bodyPr>
          <a:lstStyle/>
          <a:p>
            <a:r>
              <a:rPr lang="de-DE" altLang="de-DE" sz="1400" dirty="0"/>
              <a:t>Es gibt +/- 300 Personen mit PM-Ausbildung (1 Tag bis MBA).</a:t>
            </a:r>
          </a:p>
        </p:txBody>
      </p:sp>
      <p:sp>
        <p:nvSpPr>
          <p:cNvPr id="11" name="Text Box 18"/>
          <p:cNvSpPr txBox="1">
            <a:spLocks noChangeArrowheads="1"/>
          </p:cNvSpPr>
          <p:nvPr/>
        </p:nvSpPr>
        <p:spPr bwMode="auto">
          <a:xfrm>
            <a:off x="3203574" y="5024353"/>
            <a:ext cx="4752975" cy="523220"/>
          </a:xfrm>
          <a:prstGeom prst="rect">
            <a:avLst/>
          </a:prstGeom>
          <a:solidFill>
            <a:srgbClr val="EFEEED"/>
          </a:solidFill>
          <a:ln>
            <a:noFill/>
          </a:ln>
          <a:effectLst/>
        </p:spPr>
        <p:txBody>
          <a:bodyPr>
            <a:spAutoFit/>
          </a:bodyPr>
          <a:lstStyle/>
          <a:p>
            <a:r>
              <a:rPr lang="de-DE" altLang="de-DE" sz="1400" dirty="0"/>
              <a:t>PM als Methode ist in Erlässen des inneren Dienstes (</a:t>
            </a:r>
            <a:r>
              <a:rPr lang="de-DE" altLang="de-DE" sz="1400" dirty="0" smtClean="0"/>
              <a:t>1/20 - § 15) </a:t>
            </a:r>
            <a:r>
              <a:rPr lang="de-DE" altLang="de-DE" sz="1400" dirty="0"/>
              <a:t>verankert. Inhaltlich </a:t>
            </a:r>
            <a:r>
              <a:rPr lang="de-DE" altLang="de-DE" sz="1400" dirty="0" smtClean="0"/>
              <a:t>in der </a:t>
            </a:r>
            <a:r>
              <a:rPr lang="de-DE" altLang="de-DE" sz="1400" dirty="0" err="1"/>
              <a:t>LADion</a:t>
            </a:r>
            <a:r>
              <a:rPr lang="de-DE" altLang="de-DE" sz="1400" dirty="0"/>
              <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000" y="4214934"/>
            <a:ext cx="1570871"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5"/>
          <p:cNvSpPr txBox="1">
            <a:spLocks noChangeArrowheads="1"/>
          </p:cNvSpPr>
          <p:nvPr/>
        </p:nvSpPr>
        <p:spPr bwMode="auto">
          <a:xfrm>
            <a:off x="3203574" y="2782480"/>
            <a:ext cx="4752975" cy="523220"/>
          </a:xfrm>
          <a:prstGeom prst="rect">
            <a:avLst/>
          </a:prstGeom>
          <a:solidFill>
            <a:srgbClr val="EFEEED"/>
          </a:solidFill>
          <a:ln>
            <a:noFill/>
          </a:ln>
          <a:effectLst/>
        </p:spPr>
        <p:txBody>
          <a:bodyPr>
            <a:spAutoFit/>
          </a:bodyPr>
          <a:lstStyle/>
          <a:p>
            <a:r>
              <a:rPr lang="de-DE" altLang="de-DE" sz="1400" dirty="0"/>
              <a:t>Projekte werden in </a:t>
            </a:r>
            <a:r>
              <a:rPr lang="de-DE" altLang="de-DE" sz="1400" dirty="0" smtClean="0"/>
              <a:t>beinahe allen Organisationseinheiten </a:t>
            </a:r>
            <a:r>
              <a:rPr lang="de-DE" altLang="de-DE" sz="1400" dirty="0"/>
              <a:t>abgewickelt. In einigen </a:t>
            </a:r>
            <a:r>
              <a:rPr lang="de-DE" altLang="de-DE" sz="1400" dirty="0" smtClean="0"/>
              <a:t>mit </a:t>
            </a:r>
            <a:r>
              <a:rPr lang="de-DE" altLang="de-DE" sz="1400" dirty="0"/>
              <a:t>hoher </a:t>
            </a:r>
            <a:r>
              <a:rPr lang="de-DE" altLang="de-DE" sz="1400" dirty="0" smtClean="0"/>
              <a:t>Professionalität.</a:t>
            </a:r>
            <a:endParaRPr lang="de-DE" altLang="de-DE" sz="1400" dirty="0"/>
          </a:p>
        </p:txBody>
      </p:sp>
      <p:sp>
        <p:nvSpPr>
          <p:cNvPr id="14" name="Text Box 17"/>
          <p:cNvSpPr txBox="1">
            <a:spLocks noChangeArrowheads="1"/>
          </p:cNvSpPr>
          <p:nvPr/>
        </p:nvSpPr>
        <p:spPr bwMode="auto">
          <a:xfrm>
            <a:off x="3203574" y="3529771"/>
            <a:ext cx="4752975" cy="523220"/>
          </a:xfrm>
          <a:prstGeom prst="rect">
            <a:avLst/>
          </a:prstGeom>
          <a:solidFill>
            <a:srgbClr val="EFEEED"/>
          </a:solidFill>
          <a:ln>
            <a:noFill/>
          </a:ln>
          <a:effectLst/>
        </p:spPr>
        <p:txBody>
          <a:bodyPr>
            <a:spAutoFit/>
          </a:bodyPr>
          <a:lstStyle/>
          <a:p>
            <a:r>
              <a:rPr lang="de-DE" altLang="de-DE" sz="1400" dirty="0"/>
              <a:t>Rund 90 % aller Projekte sind kleine bis mittlere Projekte (ca. 3 Mon. bis 1 J.) mit Teams von 3-5 Personen.</a:t>
            </a:r>
          </a:p>
        </p:txBody>
      </p:sp>
      <p:sp>
        <p:nvSpPr>
          <p:cNvPr id="15" name="Text Box 16"/>
          <p:cNvSpPr txBox="1">
            <a:spLocks noChangeArrowheads="1"/>
          </p:cNvSpPr>
          <p:nvPr/>
        </p:nvSpPr>
        <p:spPr bwMode="auto">
          <a:xfrm>
            <a:off x="3203573" y="5858767"/>
            <a:ext cx="4752975" cy="307777"/>
          </a:xfrm>
          <a:prstGeom prst="rect">
            <a:avLst/>
          </a:prstGeom>
          <a:solidFill>
            <a:srgbClr val="EFEEED"/>
          </a:solidFill>
          <a:ln>
            <a:noFill/>
          </a:ln>
          <a:effectLst/>
        </p:spPr>
        <p:txBody>
          <a:bodyPr>
            <a:spAutoFit/>
          </a:bodyPr>
          <a:lstStyle/>
          <a:p>
            <a:r>
              <a:rPr lang="de-DE" altLang="de-DE" sz="1400" dirty="0" smtClean="0"/>
              <a:t>Standard-Tools, Methoden, Vorlagen (WIKI)</a:t>
            </a:r>
            <a:endParaRPr lang="de-DE" altLang="de-DE" sz="1400" dirty="0"/>
          </a:p>
        </p:txBody>
      </p:sp>
      <p:sp>
        <p:nvSpPr>
          <p:cNvPr id="16" name="Line 14"/>
          <p:cNvSpPr>
            <a:spLocks noChangeShapeType="1"/>
          </p:cNvSpPr>
          <p:nvPr/>
        </p:nvSpPr>
        <p:spPr bwMode="auto">
          <a:xfrm>
            <a:off x="2195513" y="4604051"/>
            <a:ext cx="1008060" cy="138419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Tree>
    <p:extLst>
      <p:ext uri="{BB962C8B-B14F-4D97-AF65-F5344CB8AC3E}">
        <p14:creationId xmlns:p14="http://schemas.microsoft.com/office/powerpoint/2010/main" val="18341034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aturation sat="60000"/>
                    </a14:imgEffect>
                  </a14:imgLayer>
                </a14:imgProps>
              </a:ext>
              <a:ext uri="{28A0092B-C50C-407E-A947-70E740481C1C}">
                <a14:useLocalDpi xmlns:a14="http://schemas.microsoft.com/office/drawing/2010/main" val="0"/>
              </a:ext>
            </a:extLst>
          </a:blip>
          <a:srcRect/>
          <a:stretch>
            <a:fillRect/>
          </a:stretch>
        </p:blipFill>
        <p:spPr bwMode="auto">
          <a:xfrm>
            <a:off x="926043" y="1650006"/>
            <a:ext cx="7200900" cy="5086350"/>
          </a:xfrm>
          <a:prstGeom prst="rect">
            <a:avLst/>
          </a:prstGeom>
          <a:noFill/>
          <a:ln>
            <a:noFill/>
          </a:ln>
          <a:effectLst>
            <a:glow>
              <a:schemeClr val="accent1">
                <a:alpha val="0"/>
              </a:schemeClr>
            </a:glow>
            <a:softEdge rad="1270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AT" dirty="0" smtClean="0"/>
              <a:t>Basisdaten für Verwaltungsreformen</a:t>
            </a:r>
            <a:endParaRPr lang="de-AT" dirty="0"/>
          </a:p>
        </p:txBody>
      </p:sp>
      <p:sp>
        <p:nvSpPr>
          <p:cNvPr id="4" name="Textfeld 3"/>
          <p:cNvSpPr txBox="1"/>
          <p:nvPr/>
        </p:nvSpPr>
        <p:spPr>
          <a:xfrm rot="20336835">
            <a:off x="1169089" y="2949776"/>
            <a:ext cx="1933543" cy="523220"/>
          </a:xfrm>
          <a:prstGeom prst="rect">
            <a:avLst/>
          </a:prstGeom>
          <a:solidFill>
            <a:schemeClr val="bg1">
              <a:lumMod val="95000"/>
            </a:schemeClr>
          </a:solidFill>
          <a:ln w="6350">
            <a:solidFill>
              <a:schemeClr val="tx1"/>
            </a:solidFill>
            <a:prstDash val="dashDot"/>
          </a:ln>
        </p:spPr>
        <p:txBody>
          <a:bodyPr wrap="none" rtlCol="0">
            <a:spAutoFit/>
          </a:bodyPr>
          <a:lstStyle/>
          <a:p>
            <a:pPr algn="ctr"/>
            <a:r>
              <a:rPr lang="de-AT" sz="1400" dirty="0" smtClean="0">
                <a:solidFill>
                  <a:srgbClr val="000000"/>
                </a:solidFill>
              </a:rPr>
              <a:t>Strukturen </a:t>
            </a:r>
          </a:p>
          <a:p>
            <a:pPr algn="ctr"/>
            <a:r>
              <a:rPr lang="de-AT" sz="1400" dirty="0" smtClean="0">
                <a:solidFill>
                  <a:srgbClr val="000000"/>
                </a:solidFill>
              </a:rPr>
              <a:t>(Aufbauorganisation)</a:t>
            </a:r>
          </a:p>
        </p:txBody>
      </p:sp>
      <p:sp>
        <p:nvSpPr>
          <p:cNvPr id="5" name="Textfeld 4"/>
          <p:cNvSpPr txBox="1"/>
          <p:nvPr/>
        </p:nvSpPr>
        <p:spPr>
          <a:xfrm rot="592112">
            <a:off x="2605471" y="3931571"/>
            <a:ext cx="1880644" cy="523220"/>
          </a:xfrm>
          <a:prstGeom prst="rect">
            <a:avLst/>
          </a:prstGeom>
          <a:solidFill>
            <a:schemeClr val="bg1">
              <a:lumMod val="95000"/>
            </a:schemeClr>
          </a:solidFill>
          <a:ln w="6350">
            <a:solidFill>
              <a:schemeClr val="tx1"/>
            </a:solidFill>
            <a:prstDash val="dashDot"/>
          </a:ln>
        </p:spPr>
        <p:txBody>
          <a:bodyPr wrap="none" rtlCol="0">
            <a:spAutoFit/>
          </a:bodyPr>
          <a:lstStyle/>
          <a:p>
            <a:pPr algn="ctr"/>
            <a:r>
              <a:rPr lang="de-AT" sz="1400" dirty="0" smtClean="0">
                <a:solidFill>
                  <a:srgbClr val="000000"/>
                </a:solidFill>
              </a:rPr>
              <a:t>Verfahren</a:t>
            </a:r>
          </a:p>
          <a:p>
            <a:pPr algn="ctr"/>
            <a:r>
              <a:rPr lang="de-AT" sz="1400" dirty="0" smtClean="0">
                <a:solidFill>
                  <a:srgbClr val="000000"/>
                </a:solidFill>
              </a:rPr>
              <a:t>(Ablauforganisation)</a:t>
            </a:r>
          </a:p>
        </p:txBody>
      </p:sp>
      <p:sp>
        <p:nvSpPr>
          <p:cNvPr id="6" name="Textfeld 5"/>
          <p:cNvSpPr txBox="1"/>
          <p:nvPr/>
        </p:nvSpPr>
        <p:spPr>
          <a:xfrm rot="21342153">
            <a:off x="4357689" y="2706759"/>
            <a:ext cx="1677062" cy="523220"/>
          </a:xfrm>
          <a:prstGeom prst="rect">
            <a:avLst/>
          </a:prstGeom>
          <a:solidFill>
            <a:schemeClr val="bg1">
              <a:lumMod val="95000"/>
            </a:schemeClr>
          </a:solidFill>
          <a:ln w="6350">
            <a:solidFill>
              <a:schemeClr val="tx1"/>
            </a:solidFill>
            <a:prstDash val="dashDot"/>
          </a:ln>
        </p:spPr>
        <p:txBody>
          <a:bodyPr wrap="none" rtlCol="0">
            <a:spAutoFit/>
          </a:bodyPr>
          <a:lstStyle/>
          <a:p>
            <a:pPr algn="ctr"/>
            <a:r>
              <a:rPr lang="de-AT" sz="1400" dirty="0" smtClean="0">
                <a:solidFill>
                  <a:srgbClr val="000000"/>
                </a:solidFill>
              </a:rPr>
              <a:t>Aufgaben</a:t>
            </a:r>
          </a:p>
          <a:p>
            <a:pPr algn="ctr"/>
            <a:r>
              <a:rPr lang="de-AT" sz="1400" dirty="0" smtClean="0">
                <a:solidFill>
                  <a:srgbClr val="000000"/>
                </a:solidFill>
              </a:rPr>
              <a:t>(Aufgabenreform)</a:t>
            </a:r>
          </a:p>
        </p:txBody>
      </p:sp>
      <p:sp>
        <p:nvSpPr>
          <p:cNvPr id="7" name="Textfeld 6"/>
          <p:cNvSpPr txBox="1"/>
          <p:nvPr/>
        </p:nvSpPr>
        <p:spPr>
          <a:xfrm rot="853114">
            <a:off x="6066690" y="3672369"/>
            <a:ext cx="1634551" cy="523220"/>
          </a:xfrm>
          <a:prstGeom prst="rect">
            <a:avLst/>
          </a:prstGeom>
          <a:solidFill>
            <a:schemeClr val="bg1">
              <a:lumMod val="95000"/>
            </a:schemeClr>
          </a:solidFill>
          <a:ln w="6350">
            <a:solidFill>
              <a:schemeClr val="tx1"/>
            </a:solidFill>
            <a:prstDash val="dashDot"/>
          </a:ln>
        </p:spPr>
        <p:txBody>
          <a:bodyPr wrap="none" rtlCol="0">
            <a:spAutoFit/>
          </a:bodyPr>
          <a:lstStyle/>
          <a:p>
            <a:pPr algn="ctr"/>
            <a:r>
              <a:rPr lang="de-AT" sz="1400" dirty="0" smtClean="0">
                <a:solidFill>
                  <a:srgbClr val="000000"/>
                </a:solidFill>
              </a:rPr>
              <a:t>Finanzen </a:t>
            </a:r>
          </a:p>
          <a:p>
            <a:pPr algn="ctr"/>
            <a:r>
              <a:rPr lang="de-AT" sz="1400" dirty="0" smtClean="0">
                <a:solidFill>
                  <a:srgbClr val="000000"/>
                </a:solidFill>
              </a:rPr>
              <a:t>(Sparprogramme)</a:t>
            </a:r>
          </a:p>
        </p:txBody>
      </p:sp>
      <p:sp>
        <p:nvSpPr>
          <p:cNvPr id="8" name="Textfeld 7"/>
          <p:cNvSpPr txBox="1"/>
          <p:nvPr/>
        </p:nvSpPr>
        <p:spPr>
          <a:xfrm rot="20336835">
            <a:off x="2434414" y="5141008"/>
            <a:ext cx="1510350" cy="523220"/>
          </a:xfrm>
          <a:prstGeom prst="rect">
            <a:avLst/>
          </a:prstGeom>
          <a:solidFill>
            <a:schemeClr val="bg1">
              <a:lumMod val="95000"/>
            </a:schemeClr>
          </a:solidFill>
          <a:ln w="6350">
            <a:solidFill>
              <a:schemeClr val="tx1"/>
            </a:solidFill>
            <a:prstDash val="dashDot"/>
          </a:ln>
        </p:spPr>
        <p:txBody>
          <a:bodyPr wrap="none" rtlCol="0">
            <a:spAutoFit/>
          </a:bodyPr>
          <a:lstStyle/>
          <a:p>
            <a:pPr algn="ctr"/>
            <a:r>
              <a:rPr lang="de-AT" sz="1400" dirty="0" smtClean="0">
                <a:solidFill>
                  <a:srgbClr val="000000"/>
                </a:solidFill>
              </a:rPr>
              <a:t> Technik </a:t>
            </a:r>
          </a:p>
          <a:p>
            <a:pPr algn="ctr"/>
            <a:r>
              <a:rPr lang="de-AT" sz="1400" dirty="0" smtClean="0">
                <a:solidFill>
                  <a:srgbClr val="000000"/>
                </a:solidFill>
              </a:rPr>
              <a:t>(Digitalisierung)</a:t>
            </a:r>
          </a:p>
        </p:txBody>
      </p:sp>
      <p:sp>
        <p:nvSpPr>
          <p:cNvPr id="10" name="Textfeld 9"/>
          <p:cNvSpPr txBox="1"/>
          <p:nvPr/>
        </p:nvSpPr>
        <p:spPr>
          <a:xfrm>
            <a:off x="7302843" y="5439720"/>
            <a:ext cx="692818" cy="923330"/>
          </a:xfrm>
          <a:prstGeom prst="rect">
            <a:avLst/>
          </a:prstGeom>
          <a:noFill/>
        </p:spPr>
        <p:txBody>
          <a:bodyPr wrap="none" rtlCol="0">
            <a:spAutoFit/>
          </a:bodyPr>
          <a:lstStyle/>
          <a:p>
            <a:r>
              <a:rPr lang="de-AT" sz="5400" dirty="0" smtClean="0">
                <a:solidFill>
                  <a:srgbClr val="000000"/>
                </a:solidFill>
              </a:rPr>
              <a:t>…</a:t>
            </a:r>
            <a:endParaRPr lang="de-AT" sz="5400" dirty="0">
              <a:solidFill>
                <a:srgbClr val="000000"/>
              </a:solidFill>
            </a:endParaRPr>
          </a:p>
        </p:txBody>
      </p:sp>
      <p:sp>
        <p:nvSpPr>
          <p:cNvPr id="11" name="Textfeld 10"/>
          <p:cNvSpPr txBox="1"/>
          <p:nvPr/>
        </p:nvSpPr>
        <p:spPr>
          <a:xfrm>
            <a:off x="5073682" y="4618954"/>
            <a:ext cx="1772408" cy="523220"/>
          </a:xfrm>
          <a:prstGeom prst="rect">
            <a:avLst/>
          </a:prstGeom>
          <a:solidFill>
            <a:schemeClr val="bg1">
              <a:lumMod val="95000"/>
            </a:schemeClr>
          </a:solidFill>
          <a:ln w="6350">
            <a:solidFill>
              <a:schemeClr val="tx1"/>
            </a:solidFill>
            <a:prstDash val="dashDot"/>
          </a:ln>
        </p:spPr>
        <p:txBody>
          <a:bodyPr wrap="none" rtlCol="0">
            <a:spAutoFit/>
          </a:bodyPr>
          <a:lstStyle/>
          <a:p>
            <a:pPr algn="ctr"/>
            <a:r>
              <a:rPr lang="de-AT" sz="1400" dirty="0" smtClean="0">
                <a:solidFill>
                  <a:srgbClr val="000000"/>
                </a:solidFill>
              </a:rPr>
              <a:t>Wirkungen</a:t>
            </a:r>
          </a:p>
          <a:p>
            <a:pPr algn="ctr"/>
            <a:r>
              <a:rPr lang="de-AT" sz="1400" dirty="0" smtClean="0">
                <a:solidFill>
                  <a:srgbClr val="000000"/>
                </a:solidFill>
              </a:rPr>
              <a:t>(Ressourceneinsatz)</a:t>
            </a:r>
          </a:p>
        </p:txBody>
      </p:sp>
    </p:spTree>
    <p:extLst>
      <p:ext uri="{BB962C8B-B14F-4D97-AF65-F5344CB8AC3E}">
        <p14:creationId xmlns:p14="http://schemas.microsoft.com/office/powerpoint/2010/main" val="2815468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Organisation</a:t>
            </a:r>
            <a:endParaRPr lang="de-AT" dirty="0"/>
          </a:p>
        </p:txBody>
      </p:sp>
      <p:sp>
        <p:nvSpPr>
          <p:cNvPr id="3" name="Textplatzhalter 2"/>
          <p:cNvSpPr>
            <a:spLocks noGrp="1"/>
          </p:cNvSpPr>
          <p:nvPr>
            <p:ph type="body" sz="quarter" idx="10"/>
          </p:nvPr>
        </p:nvSpPr>
        <p:spPr/>
        <p:txBody>
          <a:bodyPr/>
          <a:lstStyle/>
          <a:p>
            <a:endParaRPr lang="de-AT" dirty="0" smtClean="0"/>
          </a:p>
          <a:p>
            <a:endParaRPr lang="de-AT" dirty="0"/>
          </a:p>
          <a:p>
            <a:r>
              <a:rPr lang="de-AT" dirty="0" smtClean="0"/>
              <a:t>= das dauerhaft, gültige Ordnen von soziotechnischen Systemen.</a:t>
            </a:r>
            <a:endParaRPr lang="de-AT" dirty="0"/>
          </a:p>
        </p:txBody>
      </p:sp>
    </p:spTree>
    <p:extLst>
      <p:ext uri="{BB962C8B-B14F-4D97-AF65-F5344CB8AC3E}">
        <p14:creationId xmlns:p14="http://schemas.microsoft.com/office/powerpoint/2010/main" val="1248560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8000"/>
                    </a14:imgEffect>
                    <a14:imgEffect>
                      <a14:colorTemperature colorTemp="7700"/>
                    </a14:imgEffect>
                    <a14:imgEffect>
                      <a14:saturation sat="36000"/>
                    </a14:imgEffect>
                    <a14:imgEffect>
                      <a14:brightnessContrast bright="-1000" contrast="82000"/>
                    </a14:imgEffect>
                  </a14:imgLayer>
                </a14:imgProps>
              </a:ext>
              <a:ext uri="{28A0092B-C50C-407E-A947-70E740481C1C}">
                <a14:useLocalDpi xmlns:a14="http://schemas.microsoft.com/office/drawing/2010/main" val="0"/>
              </a:ext>
            </a:extLst>
          </a:blip>
          <a:srcRect/>
          <a:stretch>
            <a:fillRect/>
          </a:stretch>
        </p:blipFill>
        <p:spPr bwMode="auto">
          <a:xfrm>
            <a:off x="497150" y="1873188"/>
            <a:ext cx="8007658" cy="4478123"/>
          </a:xfrm>
          <a:prstGeom prst="rect">
            <a:avLst/>
          </a:prstGeom>
          <a:noFill/>
          <a:ln>
            <a:noFill/>
          </a:ln>
          <a:effectLst>
            <a:glow>
              <a:schemeClr val="bg1">
                <a:alpha val="0"/>
              </a:schemeClr>
            </a:glow>
            <a:innerShdw blurRad="1155700" dist="50800" dir="2700000">
              <a:schemeClr val="bg2"/>
            </a:innerShdw>
            <a:softEdge rad="749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platzhalter 2"/>
          <p:cNvSpPr>
            <a:spLocks noGrp="1"/>
          </p:cNvSpPr>
          <p:nvPr>
            <p:ph type="body" sz="quarter" idx="10"/>
          </p:nvPr>
        </p:nvSpPr>
        <p:spPr>
          <a:xfrm>
            <a:off x="431800" y="2771999"/>
            <a:ext cx="8424000" cy="3579312"/>
          </a:xfrm>
        </p:spPr>
        <p:txBody>
          <a:bodyPr/>
          <a:lstStyle/>
          <a:p>
            <a:r>
              <a:rPr lang="de-DE" altLang="de-DE" sz="1800" b="1" dirty="0"/>
              <a:t>1902 </a:t>
            </a:r>
            <a:r>
              <a:rPr lang="de-DE" altLang="de-DE" sz="1800" dirty="0"/>
              <a:t>- Einsparungskommission im Rechnungshof (Bund)</a:t>
            </a:r>
          </a:p>
          <a:p>
            <a:r>
              <a:rPr lang="de-DE" altLang="de-DE" sz="1800" b="1" dirty="0"/>
              <a:t>1920 bis 1930</a:t>
            </a:r>
            <a:r>
              <a:rPr lang="de-DE" altLang="de-DE" sz="1800" dirty="0"/>
              <a:t> - Abbau von 80.000 Bediensteten in der öffentlichen Verwaltung (bedingt durch den 1. Weltkrieg)</a:t>
            </a:r>
          </a:p>
          <a:p>
            <a:r>
              <a:rPr lang="de-DE" altLang="de-DE" sz="1800" b="1" dirty="0"/>
              <a:t>1930 bis heute</a:t>
            </a:r>
            <a:r>
              <a:rPr lang="de-DE" altLang="de-DE" sz="1800" dirty="0"/>
              <a:t> - ständige </a:t>
            </a:r>
            <a:r>
              <a:rPr lang="de-DE" altLang="de-DE" sz="1800" dirty="0" smtClean="0"/>
              <a:t>Verwaltungsreformkommissionen beim Bund</a:t>
            </a:r>
            <a:endParaRPr lang="de-DE" altLang="de-DE" sz="1800" dirty="0"/>
          </a:p>
          <a:p>
            <a:r>
              <a:rPr lang="de-DE" altLang="de-DE" sz="1800" b="1" dirty="0"/>
              <a:t>1989</a:t>
            </a:r>
            <a:r>
              <a:rPr lang="de-DE" altLang="de-DE" sz="1800" dirty="0"/>
              <a:t> - Start des Projektes „Verwaltungsmanagement“ beim Bund mit den Zielen:</a:t>
            </a:r>
          </a:p>
          <a:p>
            <a:pPr lvl="2"/>
            <a:r>
              <a:rPr lang="de-DE" altLang="de-DE" sz="1400" dirty="0"/>
              <a:t>Bürgerorientierung</a:t>
            </a:r>
          </a:p>
          <a:p>
            <a:pPr lvl="2"/>
            <a:r>
              <a:rPr lang="de-DE" altLang="de-DE" sz="1400" dirty="0"/>
              <a:t>Straffen der Verwaltung</a:t>
            </a:r>
          </a:p>
          <a:p>
            <a:pPr lvl="2"/>
            <a:r>
              <a:rPr lang="de-DE" altLang="de-DE" sz="1400" dirty="0"/>
              <a:t>Steigerung der Produktivität</a:t>
            </a:r>
          </a:p>
          <a:p>
            <a:pPr lvl="2"/>
            <a:r>
              <a:rPr lang="de-DE" altLang="de-DE" sz="1400" dirty="0"/>
              <a:t>Kostensenkung</a:t>
            </a:r>
          </a:p>
          <a:p>
            <a:endParaRPr lang="de-AT" dirty="0"/>
          </a:p>
        </p:txBody>
      </p:sp>
      <p:sp>
        <p:nvSpPr>
          <p:cNvPr id="2" name="Titel 1"/>
          <p:cNvSpPr>
            <a:spLocks noGrp="1"/>
          </p:cNvSpPr>
          <p:nvPr>
            <p:ph type="title"/>
          </p:nvPr>
        </p:nvSpPr>
        <p:spPr/>
        <p:txBody>
          <a:bodyPr/>
          <a:lstStyle/>
          <a:p>
            <a:r>
              <a:rPr lang="de-AT" dirty="0" smtClean="0"/>
              <a:t>Verwaltungsreformen… </a:t>
            </a:r>
            <a:r>
              <a:rPr lang="de-AT" sz="1600" dirty="0" smtClean="0"/>
              <a:t>eine unendliche Geschichte? </a:t>
            </a:r>
            <a:endParaRPr lang="de-AT" dirty="0"/>
          </a:p>
        </p:txBody>
      </p:sp>
    </p:spTree>
    <p:extLst>
      <p:ext uri="{BB962C8B-B14F-4D97-AF65-F5344CB8AC3E}">
        <p14:creationId xmlns:p14="http://schemas.microsoft.com/office/powerpoint/2010/main" val="7519820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harpenSoften amount="8000"/>
                    </a14:imgEffect>
                    <a14:imgEffect>
                      <a14:colorTemperature colorTemp="7700"/>
                    </a14:imgEffect>
                    <a14:imgEffect>
                      <a14:saturation sat="36000"/>
                    </a14:imgEffect>
                    <a14:imgEffect>
                      <a14:brightnessContrast bright="-1000" contrast="82000"/>
                    </a14:imgEffect>
                  </a14:imgLayer>
                </a14:imgProps>
              </a:ext>
              <a:ext uri="{28A0092B-C50C-407E-A947-70E740481C1C}">
                <a14:useLocalDpi xmlns:a14="http://schemas.microsoft.com/office/drawing/2010/main" val="0"/>
              </a:ext>
            </a:extLst>
          </a:blip>
          <a:srcRect/>
          <a:stretch>
            <a:fillRect/>
          </a:stretch>
        </p:blipFill>
        <p:spPr bwMode="auto">
          <a:xfrm>
            <a:off x="497150" y="1873188"/>
            <a:ext cx="8007658" cy="4478123"/>
          </a:xfrm>
          <a:prstGeom prst="rect">
            <a:avLst/>
          </a:prstGeom>
          <a:noFill/>
          <a:ln>
            <a:noFill/>
          </a:ln>
          <a:effectLst>
            <a:glow>
              <a:schemeClr val="bg1">
                <a:alpha val="0"/>
              </a:schemeClr>
            </a:glow>
            <a:innerShdw blurRad="1155700" dist="50800" dir="2700000">
              <a:schemeClr val="bg2"/>
            </a:innerShdw>
            <a:softEdge rad="7493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AT" dirty="0" smtClean="0"/>
              <a:t>Verwaltungsreformen… </a:t>
            </a:r>
            <a:r>
              <a:rPr lang="de-AT" sz="1600" dirty="0" smtClean="0"/>
              <a:t>eine unendliche Geschichte? </a:t>
            </a:r>
            <a:endParaRPr lang="de-AT" dirty="0"/>
          </a:p>
        </p:txBody>
      </p:sp>
      <p:sp>
        <p:nvSpPr>
          <p:cNvPr id="3" name="Textplatzhalter 2"/>
          <p:cNvSpPr>
            <a:spLocks noGrp="1"/>
          </p:cNvSpPr>
          <p:nvPr>
            <p:ph type="body" sz="quarter" idx="10"/>
          </p:nvPr>
        </p:nvSpPr>
        <p:spPr>
          <a:xfrm>
            <a:off x="431800" y="2771999"/>
            <a:ext cx="8424000" cy="3579312"/>
          </a:xfrm>
        </p:spPr>
        <p:txBody>
          <a:bodyPr/>
          <a:lstStyle/>
          <a:p>
            <a:r>
              <a:rPr lang="de-DE" altLang="de-DE" sz="1800" b="1" dirty="0" smtClean="0"/>
              <a:t>…</a:t>
            </a:r>
            <a:endParaRPr lang="de-DE" altLang="de-DE" sz="1800" dirty="0"/>
          </a:p>
          <a:p>
            <a:r>
              <a:rPr lang="de-DE" altLang="de-DE" sz="1800" b="1" dirty="0" smtClean="0"/>
              <a:t>2018 Regierungsprogramm 2017-2022: „</a:t>
            </a:r>
            <a:r>
              <a:rPr lang="de-AT" sz="1800" dirty="0"/>
              <a:t>Mit einer umfassenden Staats- und Verwaltungsreform wird beabsichtigt, Potenziale in </a:t>
            </a:r>
            <a:r>
              <a:rPr lang="de-AT" sz="1800" dirty="0" smtClean="0"/>
              <a:t>fünf wesentlichen </a:t>
            </a:r>
            <a:r>
              <a:rPr lang="de-AT" sz="1800" dirty="0"/>
              <a:t>Bereichen zu heben</a:t>
            </a:r>
            <a:r>
              <a:rPr lang="de-AT" sz="1800" dirty="0" smtClean="0"/>
              <a:t>:</a:t>
            </a:r>
          </a:p>
          <a:p>
            <a:endParaRPr lang="de-AT" sz="1800" dirty="0"/>
          </a:p>
          <a:p>
            <a:pPr lvl="2"/>
            <a:r>
              <a:rPr lang="de-AT" sz="1400" dirty="0" smtClean="0"/>
              <a:t>Qualitätsverbesserungen</a:t>
            </a:r>
            <a:endParaRPr lang="de-AT" sz="1400" dirty="0"/>
          </a:p>
          <a:p>
            <a:pPr lvl="2"/>
            <a:r>
              <a:rPr lang="de-AT" sz="1400" dirty="0" smtClean="0"/>
              <a:t>mehr </a:t>
            </a:r>
            <a:r>
              <a:rPr lang="de-AT" sz="1400" dirty="0"/>
              <a:t>Bürgernähe</a:t>
            </a:r>
          </a:p>
          <a:p>
            <a:pPr lvl="2"/>
            <a:r>
              <a:rPr lang="de-AT" sz="1400" dirty="0" smtClean="0"/>
              <a:t>Effizienzsteigerungen</a:t>
            </a:r>
            <a:endParaRPr lang="de-AT" sz="1400" dirty="0"/>
          </a:p>
          <a:p>
            <a:pPr lvl="2"/>
            <a:r>
              <a:rPr lang="de-AT" sz="1400" dirty="0" smtClean="0"/>
              <a:t>Kostenreduktionen</a:t>
            </a:r>
            <a:endParaRPr lang="de-AT" sz="1400" dirty="0"/>
          </a:p>
          <a:p>
            <a:pPr lvl="2"/>
            <a:r>
              <a:rPr lang="de-AT" sz="1400" dirty="0" smtClean="0"/>
              <a:t>wirksamerer </a:t>
            </a:r>
            <a:r>
              <a:rPr lang="de-AT" sz="1400" dirty="0"/>
              <a:t>Einsatz öffentlicher </a:t>
            </a:r>
            <a:r>
              <a:rPr lang="de-AT" sz="1400" dirty="0" smtClean="0"/>
              <a:t>Mittel</a:t>
            </a:r>
            <a:endParaRPr lang="de-DE" altLang="de-DE" sz="1400" b="1" dirty="0" smtClean="0"/>
          </a:p>
        </p:txBody>
      </p:sp>
    </p:spTree>
    <p:extLst>
      <p:ext uri="{BB962C8B-B14F-4D97-AF65-F5344CB8AC3E}">
        <p14:creationId xmlns:p14="http://schemas.microsoft.com/office/powerpoint/2010/main" val="217898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9000" contrast="6000"/>
                    </a14:imgEffect>
                  </a14:imgLayer>
                </a14:imgProps>
              </a:ext>
              <a:ext uri="{28A0092B-C50C-407E-A947-70E740481C1C}">
                <a14:useLocalDpi xmlns:a14="http://schemas.microsoft.com/office/drawing/2010/main" val="0"/>
              </a:ext>
            </a:extLst>
          </a:blip>
          <a:srcRect/>
          <a:stretch>
            <a:fillRect/>
          </a:stretch>
        </p:blipFill>
        <p:spPr bwMode="auto">
          <a:xfrm>
            <a:off x="-62837" y="1407898"/>
            <a:ext cx="8772525" cy="5267325"/>
          </a:xfrm>
          <a:prstGeom prst="rect">
            <a:avLst/>
          </a:prstGeom>
          <a:noFill/>
          <a:ln>
            <a:noFill/>
          </a:ln>
          <a:effectLst>
            <a:glow rad="1143000">
              <a:schemeClr val="bg1">
                <a:alpha val="0"/>
              </a:schemeClr>
            </a:glow>
            <a:outerShdw blurRad="50800" dist="50800" dir="5400000" algn="ctr" rotWithShape="0">
              <a:srgbClr val="000000">
                <a:alpha val="8000"/>
              </a:srgbClr>
            </a:outerShdw>
            <a:reflection stA="45000" endPos="0" dist="50800" dir="5400000" sy="-100000" algn="bl" rotWithShape="0"/>
            <a:softEdge rad="8509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AT" dirty="0" smtClean="0"/>
              <a:t>Verwaltungsreformen  - international</a:t>
            </a:r>
            <a:endParaRPr lang="de-AT" dirty="0"/>
          </a:p>
        </p:txBody>
      </p:sp>
      <p:sp>
        <p:nvSpPr>
          <p:cNvPr id="3" name="Textplatzhalter 2"/>
          <p:cNvSpPr>
            <a:spLocks noGrp="1"/>
          </p:cNvSpPr>
          <p:nvPr>
            <p:ph type="body" sz="quarter" idx="10"/>
          </p:nvPr>
        </p:nvSpPr>
        <p:spPr>
          <a:xfrm>
            <a:off x="520776" y="2602800"/>
            <a:ext cx="8424000" cy="3579312"/>
          </a:xfrm>
        </p:spPr>
        <p:txBody>
          <a:bodyPr/>
          <a:lstStyle/>
          <a:p>
            <a:endParaRPr lang="de-AT" dirty="0" smtClean="0"/>
          </a:p>
          <a:p>
            <a:r>
              <a:rPr lang="de-DE" altLang="de-DE" sz="1800" b="1" dirty="0" smtClean="0"/>
              <a:t>Neuseeland</a:t>
            </a:r>
            <a:r>
              <a:rPr lang="de-DE" altLang="de-DE" sz="1800" dirty="0" smtClean="0"/>
              <a:t> </a:t>
            </a:r>
            <a:r>
              <a:rPr lang="de-DE" altLang="de-DE" sz="1800" dirty="0"/>
              <a:t>als internationaler Vorreiter in Sachen Strukturreform</a:t>
            </a:r>
          </a:p>
          <a:p>
            <a:r>
              <a:rPr lang="de-DE" altLang="de-DE" sz="1800" b="1" dirty="0"/>
              <a:t>Australien, USA</a:t>
            </a:r>
            <a:r>
              <a:rPr lang="de-DE" altLang="de-DE" sz="1800" dirty="0"/>
              <a:t> - </a:t>
            </a:r>
            <a:r>
              <a:rPr lang="de-DE" altLang="de-DE" sz="1800" dirty="0" err="1"/>
              <a:t>bsplw</a:t>
            </a:r>
            <a:r>
              <a:rPr lang="de-DE" altLang="de-DE" sz="1800" dirty="0"/>
              <a:t>. ZBB - </a:t>
            </a:r>
            <a:r>
              <a:rPr lang="de-DE" altLang="de-DE" sz="1800" dirty="0" err="1"/>
              <a:t>zero</a:t>
            </a:r>
            <a:r>
              <a:rPr lang="de-DE" altLang="de-DE" sz="1800" dirty="0"/>
              <a:t> </a:t>
            </a:r>
            <a:r>
              <a:rPr lang="de-DE" altLang="de-DE" sz="1800" dirty="0" err="1"/>
              <a:t>base</a:t>
            </a:r>
            <a:r>
              <a:rPr lang="de-DE" altLang="de-DE" sz="1800" dirty="0"/>
              <a:t> </a:t>
            </a:r>
            <a:r>
              <a:rPr lang="de-DE" altLang="de-DE" sz="1800" dirty="0" err="1"/>
              <a:t>budgeting</a:t>
            </a:r>
            <a:endParaRPr lang="de-DE" altLang="de-DE" sz="1800" dirty="0"/>
          </a:p>
          <a:p>
            <a:r>
              <a:rPr lang="de-DE" altLang="de-DE" sz="1800" b="1" dirty="0" smtClean="0"/>
              <a:t>BRD</a:t>
            </a:r>
            <a:r>
              <a:rPr lang="de-DE" altLang="de-DE" sz="1800" dirty="0"/>
              <a:t>:	„Neues Steuerungsmodell“ vor allem </a:t>
            </a:r>
            <a:r>
              <a:rPr lang="de-DE" altLang="de-DE" sz="1800" dirty="0" smtClean="0"/>
              <a:t>auf kommunaler Ebene</a:t>
            </a:r>
          </a:p>
          <a:p>
            <a:endParaRPr lang="de-DE" altLang="de-DE" sz="1800" dirty="0" smtClean="0"/>
          </a:p>
          <a:p>
            <a:pPr lvl="2"/>
            <a:r>
              <a:rPr lang="de-DE" altLang="de-DE" sz="1400" dirty="0" smtClean="0"/>
              <a:t>totale </a:t>
            </a:r>
            <a:r>
              <a:rPr lang="de-DE" altLang="de-DE" sz="1400" dirty="0" err="1" smtClean="0"/>
              <a:t>BürgerInnenorientierung</a:t>
            </a:r>
            <a:endParaRPr lang="de-DE" altLang="de-DE" sz="1400" dirty="0" smtClean="0"/>
          </a:p>
          <a:p>
            <a:pPr lvl="2"/>
            <a:r>
              <a:rPr lang="de-DE" altLang="de-DE" sz="1400" dirty="0" err="1" smtClean="0"/>
              <a:t>Outputorientierung</a:t>
            </a:r>
            <a:endParaRPr lang="de-DE" altLang="de-DE" sz="1400" dirty="0" smtClean="0"/>
          </a:p>
          <a:p>
            <a:pPr lvl="2"/>
            <a:r>
              <a:rPr lang="de-DE" altLang="de-DE" sz="1400" dirty="0" smtClean="0"/>
              <a:t>Produktorientierung</a:t>
            </a:r>
          </a:p>
          <a:p>
            <a:pPr lvl="2"/>
            <a:r>
              <a:rPr lang="de-DE" altLang="de-DE" sz="1400" dirty="0" smtClean="0"/>
              <a:t>Ausgliederung</a:t>
            </a:r>
          </a:p>
          <a:p>
            <a:pPr lvl="2"/>
            <a:r>
              <a:rPr lang="de-DE" altLang="de-DE" sz="1400" dirty="0" smtClean="0"/>
              <a:t>Dezentralisierung </a:t>
            </a:r>
            <a:r>
              <a:rPr lang="de-DE" altLang="de-DE" sz="1400" dirty="0"/>
              <a:t>von Verantwortung</a:t>
            </a:r>
          </a:p>
          <a:p>
            <a:pPr marL="0" indent="0">
              <a:buNone/>
            </a:pPr>
            <a:endParaRPr lang="de-DE" altLang="de-DE" b="1" dirty="0" smtClean="0"/>
          </a:p>
          <a:p>
            <a:pPr marL="0" indent="0">
              <a:buNone/>
            </a:pPr>
            <a:endParaRPr lang="de-DE" altLang="de-DE" b="1" dirty="0"/>
          </a:p>
          <a:p>
            <a:pPr marL="0" indent="0" algn="ctr">
              <a:buNone/>
            </a:pPr>
            <a:r>
              <a:rPr lang="de-DE" altLang="de-DE" sz="1800" b="1" dirty="0" smtClean="0"/>
              <a:t>Auslöser</a:t>
            </a:r>
            <a:r>
              <a:rPr lang="de-DE" altLang="de-DE" sz="1800" b="1" dirty="0"/>
              <a:t>: Finanz- und Imagekrisen</a:t>
            </a:r>
            <a:r>
              <a:rPr lang="de-DE" altLang="de-DE" sz="1800" b="1" dirty="0" smtClean="0"/>
              <a:t>!</a:t>
            </a:r>
            <a:endParaRPr lang="de-DE" altLang="de-DE" sz="1800" b="1" dirty="0"/>
          </a:p>
        </p:txBody>
      </p:sp>
    </p:spTree>
    <p:extLst>
      <p:ext uri="{BB962C8B-B14F-4D97-AF65-F5344CB8AC3E}">
        <p14:creationId xmlns:p14="http://schemas.microsoft.com/office/powerpoint/2010/main" val="2056415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31000"/>
                    </a14:imgEffect>
                    <a14:imgEffect>
                      <a14:brightnessContrast bright="-3000" contrast="45000"/>
                    </a14:imgEffect>
                  </a14:imgLayer>
                </a14:imgProps>
              </a:ext>
              <a:ext uri="{28A0092B-C50C-407E-A947-70E740481C1C}">
                <a14:useLocalDpi xmlns:a14="http://schemas.microsoft.com/office/drawing/2010/main" val="0"/>
              </a:ext>
            </a:extLst>
          </a:blip>
          <a:srcRect/>
          <a:stretch>
            <a:fillRect/>
          </a:stretch>
        </p:blipFill>
        <p:spPr bwMode="auto">
          <a:xfrm>
            <a:off x="1500327" y="1799999"/>
            <a:ext cx="5965794" cy="5104249"/>
          </a:xfrm>
          <a:prstGeom prst="rect">
            <a:avLst/>
          </a:prstGeom>
          <a:noFill/>
          <a:ln>
            <a:noFill/>
          </a:ln>
          <a:effectLst>
            <a:glow rad="1765300">
              <a:schemeClr val="bg1">
                <a:alpha val="1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platzhalter 2"/>
          <p:cNvSpPr>
            <a:spLocks noGrp="1"/>
          </p:cNvSpPr>
          <p:nvPr>
            <p:ph type="body" sz="quarter" idx="10"/>
          </p:nvPr>
        </p:nvSpPr>
        <p:spPr>
          <a:xfrm>
            <a:off x="432000" y="2576690"/>
            <a:ext cx="8424000" cy="3579312"/>
          </a:xfrm>
        </p:spPr>
        <p:txBody>
          <a:bodyPr/>
          <a:lstStyle/>
          <a:p>
            <a:pPr marL="342900" indent="-342900"/>
            <a:r>
              <a:rPr lang="de-DE" altLang="de-DE" sz="1800" b="1" dirty="0"/>
              <a:t>70-er Jahre</a:t>
            </a:r>
            <a:r>
              <a:rPr lang="de-DE" altLang="de-DE" sz="1800" dirty="0"/>
              <a:t>: Verankerung des „Harzburger Modells“ in der Geschäftsordnung</a:t>
            </a:r>
          </a:p>
          <a:p>
            <a:pPr marL="925513" lvl="2" indent="-285750"/>
            <a:r>
              <a:rPr lang="de-DE" altLang="de-DE" sz="1400" dirty="0"/>
              <a:t>eigenverantwortliche Aufgabenerledigung</a:t>
            </a:r>
          </a:p>
          <a:p>
            <a:pPr marL="925513" lvl="2" indent="-285750"/>
            <a:r>
              <a:rPr lang="de-DE" altLang="de-DE" sz="1400" dirty="0"/>
              <a:t>Entlastung der Führungskräfte von Sachaufgaben</a:t>
            </a:r>
          </a:p>
          <a:p>
            <a:pPr marL="925513" lvl="2" indent="-285750"/>
            <a:r>
              <a:rPr lang="de-DE" altLang="de-DE" sz="1400" dirty="0"/>
              <a:t>Festschreiben von: Zielsetzung, Einweisung, Information, Stellenbeschreibung, Mitarbeiterbesprechungen</a:t>
            </a:r>
          </a:p>
          <a:p>
            <a:pPr marL="342900" indent="-342900"/>
            <a:r>
              <a:rPr lang="de-DE" altLang="de-DE" sz="1800" b="1" dirty="0"/>
              <a:t>80-er Jahre</a:t>
            </a:r>
            <a:r>
              <a:rPr lang="de-DE" altLang="de-DE" sz="1800" dirty="0"/>
              <a:t>: „Modell Salzburg 2000“ </a:t>
            </a:r>
            <a:r>
              <a:rPr lang="de-DE" altLang="de-DE" sz="1400" dirty="0"/>
              <a:t>für grundsätzliche soziale Anliegen der </a:t>
            </a:r>
            <a:r>
              <a:rPr lang="de-DE" altLang="de-DE" sz="1400" dirty="0" smtClean="0"/>
              <a:t>BürgerInnen (nach außen gerichtet)</a:t>
            </a:r>
            <a:endParaRPr lang="de-DE" altLang="de-DE" sz="1400" dirty="0"/>
          </a:p>
          <a:p>
            <a:pPr marL="342900" indent="-342900"/>
            <a:r>
              <a:rPr lang="de-DE" altLang="de-DE" sz="1800" b="1" dirty="0"/>
              <a:t>Aufgabenreform I (1990)</a:t>
            </a:r>
          </a:p>
          <a:p>
            <a:pPr marL="925513" lvl="2" indent="-285750"/>
            <a:r>
              <a:rPr lang="de-DE" altLang="de-DE" sz="1400" dirty="0"/>
              <a:t>Abbau freiwilliger Leistungen mit geringer Bedeutung</a:t>
            </a:r>
          </a:p>
          <a:p>
            <a:pPr marL="925513" lvl="2" indent="-285750"/>
            <a:r>
              <a:rPr lang="de-DE" altLang="de-DE" sz="1400" dirty="0"/>
              <a:t>Reduktion der Intensität der Aufgabenerfüllung</a:t>
            </a:r>
          </a:p>
          <a:p>
            <a:pPr marL="925513" lvl="2" indent="-285750"/>
            <a:r>
              <a:rPr lang="de-DE" altLang="de-DE" sz="1400" dirty="0"/>
              <a:t>Abbau von Aufgaben mit geringer Bedeutung und hohem Aufwand</a:t>
            </a:r>
          </a:p>
          <a:p>
            <a:pPr marL="925513" lvl="2" indent="-285750"/>
            <a:r>
              <a:rPr lang="de-DE" altLang="de-DE" sz="1400" dirty="0"/>
              <a:t>Ausgliederung von Aufgaben, die andere besser können</a:t>
            </a:r>
          </a:p>
          <a:p>
            <a:pPr marL="925513" lvl="2" indent="-285750"/>
            <a:r>
              <a:rPr lang="de-DE" altLang="de-DE" sz="1400" dirty="0"/>
              <a:t>Rationalisierung und Verbesserung der verbliebenen Aufgaben</a:t>
            </a:r>
          </a:p>
          <a:p>
            <a:endParaRPr lang="de-AT" dirty="0"/>
          </a:p>
        </p:txBody>
      </p:sp>
      <p:sp>
        <p:nvSpPr>
          <p:cNvPr id="2" name="Titel 1"/>
          <p:cNvSpPr>
            <a:spLocks noGrp="1"/>
          </p:cNvSpPr>
          <p:nvPr>
            <p:ph type="title"/>
          </p:nvPr>
        </p:nvSpPr>
        <p:spPr/>
        <p:txBody>
          <a:bodyPr/>
          <a:lstStyle/>
          <a:p>
            <a:r>
              <a:rPr lang="de-AT" dirty="0" smtClean="0"/>
              <a:t>Verwaltungsreformen – Land Salzburg I</a:t>
            </a:r>
            <a:endParaRPr lang="de-AT" dirty="0"/>
          </a:p>
        </p:txBody>
      </p:sp>
    </p:spTree>
    <p:extLst>
      <p:ext uri="{BB962C8B-B14F-4D97-AF65-F5344CB8AC3E}">
        <p14:creationId xmlns:p14="http://schemas.microsoft.com/office/powerpoint/2010/main" val="15682687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3000" contrast="45000"/>
                    </a14:imgEffect>
                  </a14:imgLayer>
                </a14:imgProps>
              </a:ext>
              <a:ext uri="{28A0092B-C50C-407E-A947-70E740481C1C}">
                <a14:useLocalDpi xmlns:a14="http://schemas.microsoft.com/office/drawing/2010/main" val="0"/>
              </a:ext>
            </a:extLst>
          </a:blip>
          <a:srcRect/>
          <a:stretch>
            <a:fillRect/>
          </a:stretch>
        </p:blipFill>
        <p:spPr bwMode="auto">
          <a:xfrm>
            <a:off x="1500327" y="1799999"/>
            <a:ext cx="5965794" cy="5104249"/>
          </a:xfrm>
          <a:prstGeom prst="rect">
            <a:avLst/>
          </a:prstGeom>
          <a:noFill/>
          <a:ln>
            <a:noFill/>
          </a:ln>
          <a:effectLst>
            <a:glow rad="1765300">
              <a:schemeClr val="bg1">
                <a:alpha val="1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AT" dirty="0" smtClean="0"/>
              <a:t>Verwaltungsreformen – Land Salzburg II</a:t>
            </a:r>
            <a:endParaRPr lang="de-AT" dirty="0"/>
          </a:p>
        </p:txBody>
      </p:sp>
      <p:sp>
        <p:nvSpPr>
          <p:cNvPr id="3" name="Textplatzhalter 2"/>
          <p:cNvSpPr>
            <a:spLocks noGrp="1"/>
          </p:cNvSpPr>
          <p:nvPr>
            <p:ph type="body" sz="quarter" idx="10"/>
          </p:nvPr>
        </p:nvSpPr>
        <p:spPr>
          <a:xfrm>
            <a:off x="432000" y="2549576"/>
            <a:ext cx="8424000" cy="3987147"/>
          </a:xfrm>
        </p:spPr>
        <p:txBody>
          <a:bodyPr/>
          <a:lstStyle/>
          <a:p>
            <a:pPr marL="342900" indent="-342900"/>
            <a:r>
              <a:rPr lang="de-DE" altLang="de-DE" sz="1800" b="1" dirty="0" smtClean="0"/>
              <a:t>Landesdienst 2000 (1994) </a:t>
            </a:r>
          </a:p>
          <a:p>
            <a:pPr marL="787400" lvl="2" indent="-342900"/>
            <a:r>
              <a:rPr lang="de-DE" altLang="de-DE" sz="1400" dirty="0" smtClean="0"/>
              <a:t>im Mittelpunkt die BürgerInnen und </a:t>
            </a:r>
          </a:p>
          <a:p>
            <a:pPr marL="787400" lvl="2" indent="-342900"/>
            <a:r>
              <a:rPr lang="de-DE" altLang="de-DE" sz="1400" dirty="0" smtClean="0"/>
              <a:t>eine produktorientierte Verwaltung</a:t>
            </a:r>
          </a:p>
          <a:p>
            <a:pPr marL="342900" indent="-342900"/>
            <a:r>
              <a:rPr lang="de-DE" altLang="de-DE" sz="1800" b="1" dirty="0" smtClean="0"/>
              <a:t>Strukturreformen im Arbeitsübereinkommen 1999 </a:t>
            </a:r>
            <a:r>
              <a:rPr lang="de-DE" altLang="de-DE" sz="1400" dirty="0" smtClean="0"/>
              <a:t>(v.a. Bezirkshauptmannschaften)</a:t>
            </a:r>
          </a:p>
          <a:p>
            <a:pPr marL="342900" indent="-342900"/>
            <a:r>
              <a:rPr lang="de-DE" altLang="de-DE" sz="1800" b="1" dirty="0" smtClean="0"/>
              <a:t>Aufgabenreform II und III (bis 2004)</a:t>
            </a:r>
          </a:p>
          <a:p>
            <a:pPr marL="342900" indent="-342900"/>
            <a:r>
              <a:rPr lang="de-DE" altLang="de-DE" sz="1800" b="1" dirty="0" smtClean="0"/>
              <a:t>Aufgabenabbau (2007)</a:t>
            </a:r>
          </a:p>
          <a:p>
            <a:pPr marL="342900" indent="-342900"/>
            <a:r>
              <a:rPr lang="de-DE" altLang="de-DE" sz="1800" b="1" dirty="0" err="1" smtClean="0"/>
              <a:t>MoVe</a:t>
            </a:r>
            <a:r>
              <a:rPr lang="de-DE" altLang="de-DE" sz="1800" b="1" dirty="0" smtClean="0"/>
              <a:t> - Moderne Verwaltung (2005-ca. 2010)</a:t>
            </a:r>
          </a:p>
          <a:p>
            <a:pPr marL="342900" indent="-342900"/>
            <a:r>
              <a:rPr lang="de-DE" altLang="de-DE" sz="1800" b="1" dirty="0" smtClean="0"/>
              <a:t>Deregulierung Konkret (2014)</a:t>
            </a:r>
          </a:p>
          <a:p>
            <a:pPr marL="342900" indent="-342900"/>
            <a:r>
              <a:rPr lang="de-DE" altLang="de-DE" sz="1800" b="1" dirty="0" smtClean="0"/>
              <a:t>Strukturreform im Amt der Landesregierung (2015 und 2017)</a:t>
            </a:r>
            <a:endParaRPr lang="de-DE" altLang="de-DE" sz="1800" b="1" dirty="0"/>
          </a:p>
          <a:p>
            <a:pPr marL="481013" indent="-285750"/>
            <a:endParaRPr lang="de-DE" altLang="de-DE" dirty="0"/>
          </a:p>
          <a:p>
            <a:endParaRPr lang="de-AT" dirty="0"/>
          </a:p>
        </p:txBody>
      </p:sp>
    </p:spTree>
    <p:extLst>
      <p:ext uri="{BB962C8B-B14F-4D97-AF65-F5344CB8AC3E}">
        <p14:creationId xmlns:p14="http://schemas.microsoft.com/office/powerpoint/2010/main" val="12316866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1000"/>
                    </a14:imgEffect>
                    <a14:imgEffect>
                      <a14:brightnessContrast bright="-3000" contrast="45000"/>
                    </a14:imgEffect>
                  </a14:imgLayer>
                </a14:imgProps>
              </a:ext>
              <a:ext uri="{28A0092B-C50C-407E-A947-70E740481C1C}">
                <a14:useLocalDpi xmlns:a14="http://schemas.microsoft.com/office/drawing/2010/main" val="0"/>
              </a:ext>
            </a:extLst>
          </a:blip>
          <a:srcRect/>
          <a:stretch>
            <a:fillRect/>
          </a:stretch>
        </p:blipFill>
        <p:spPr bwMode="auto">
          <a:xfrm>
            <a:off x="1500327" y="1799999"/>
            <a:ext cx="5965794" cy="5104249"/>
          </a:xfrm>
          <a:prstGeom prst="rect">
            <a:avLst/>
          </a:prstGeom>
          <a:noFill/>
          <a:ln>
            <a:noFill/>
          </a:ln>
          <a:effectLst>
            <a:glow rad="1765300">
              <a:schemeClr val="bg1">
                <a:alpha val="11000"/>
              </a:schemeClr>
            </a:glow>
            <a:softEdge rad="95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p:txBody>
          <a:bodyPr/>
          <a:lstStyle/>
          <a:p>
            <a:r>
              <a:rPr lang="de-AT" dirty="0" smtClean="0"/>
              <a:t>Verwaltungsreform – Salzburg heute</a:t>
            </a:r>
            <a:endParaRPr lang="de-AT" dirty="0"/>
          </a:p>
        </p:txBody>
      </p:sp>
      <p:sp>
        <p:nvSpPr>
          <p:cNvPr id="3" name="Textplatzhalter 2"/>
          <p:cNvSpPr>
            <a:spLocks noGrp="1"/>
          </p:cNvSpPr>
          <p:nvPr>
            <p:ph type="body" sz="quarter" idx="10"/>
          </p:nvPr>
        </p:nvSpPr>
        <p:spPr/>
        <p:txBody>
          <a:bodyPr/>
          <a:lstStyle/>
          <a:p>
            <a:r>
              <a:rPr lang="de-AT" dirty="0" smtClean="0"/>
              <a:t>Programm LandSalzburg@2022 – Start 2016</a:t>
            </a:r>
            <a:endParaRPr lang="de-AT" dirty="0"/>
          </a:p>
        </p:txBody>
      </p:sp>
    </p:spTree>
    <p:extLst>
      <p:ext uri="{BB962C8B-B14F-4D97-AF65-F5344CB8AC3E}">
        <p14:creationId xmlns:p14="http://schemas.microsoft.com/office/powerpoint/2010/main" val="30068601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Organisation</a:t>
            </a:r>
            <a:endParaRPr lang="de-A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687" y="3750577"/>
            <a:ext cx="2474549" cy="155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uppieren 10"/>
          <p:cNvGrpSpPr/>
          <p:nvPr/>
        </p:nvGrpSpPr>
        <p:grpSpPr>
          <a:xfrm>
            <a:off x="5567528" y="3570063"/>
            <a:ext cx="2437231" cy="509602"/>
            <a:chOff x="4979963" y="4414090"/>
            <a:chExt cx="2437231" cy="509602"/>
          </a:xfrm>
        </p:grpSpPr>
        <p:sp>
          <p:nvSpPr>
            <p:cNvPr id="5" name="Richtungspfeil 4"/>
            <p:cNvSpPr/>
            <p:nvPr/>
          </p:nvSpPr>
          <p:spPr>
            <a:xfrm>
              <a:off x="4979963" y="4417255"/>
              <a:ext cx="604911" cy="47830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6" name="Eingekerbter Richtungspfeil 5"/>
            <p:cNvSpPr/>
            <p:nvPr/>
          </p:nvSpPr>
          <p:spPr>
            <a:xfrm>
              <a:off x="5466706" y="4417255"/>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7" name="Eingekerbter Richtungspfeil 6"/>
            <p:cNvSpPr/>
            <p:nvPr/>
          </p:nvSpPr>
          <p:spPr>
            <a:xfrm>
              <a:off x="5833170" y="441409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8" name="Eingekerbter Richtungspfeil 7"/>
            <p:cNvSpPr/>
            <p:nvPr/>
          </p:nvSpPr>
          <p:spPr>
            <a:xfrm>
              <a:off x="6199634" y="443906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9" name="Eingekerbter Richtungspfeil 8"/>
            <p:cNvSpPr/>
            <p:nvPr/>
          </p:nvSpPr>
          <p:spPr>
            <a:xfrm>
              <a:off x="6566098" y="443906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10" name="Eingekerbter Richtungspfeil 9"/>
            <p:cNvSpPr/>
            <p:nvPr/>
          </p:nvSpPr>
          <p:spPr>
            <a:xfrm>
              <a:off x="6932562" y="443906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grpSp>
      <p:cxnSp>
        <p:nvCxnSpPr>
          <p:cNvPr id="13" name="Gerade Verbindung mit Pfeil 12"/>
          <p:cNvCxnSpPr>
            <a:stCxn id="2" idx="2"/>
            <a:endCxn id="16" idx="0"/>
          </p:cNvCxnSpPr>
          <p:nvPr/>
        </p:nvCxnSpPr>
        <p:spPr>
          <a:xfrm flipH="1">
            <a:off x="2709684" y="2771999"/>
            <a:ext cx="1934316" cy="428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a:stCxn id="2" idx="2"/>
            <a:endCxn id="17" idx="0"/>
          </p:cNvCxnSpPr>
          <p:nvPr/>
        </p:nvCxnSpPr>
        <p:spPr>
          <a:xfrm>
            <a:off x="4644000" y="2771999"/>
            <a:ext cx="1979576" cy="4287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feld 15"/>
          <p:cNvSpPr txBox="1"/>
          <p:nvPr/>
        </p:nvSpPr>
        <p:spPr>
          <a:xfrm>
            <a:off x="1622687" y="3200731"/>
            <a:ext cx="2173993" cy="369332"/>
          </a:xfrm>
          <a:prstGeom prst="rect">
            <a:avLst/>
          </a:prstGeom>
          <a:noFill/>
        </p:spPr>
        <p:txBody>
          <a:bodyPr wrap="none" rtlCol="0">
            <a:spAutoFit/>
          </a:bodyPr>
          <a:lstStyle/>
          <a:p>
            <a:r>
              <a:rPr lang="de-AT" dirty="0" smtClean="0"/>
              <a:t>Aufbauorganisation</a:t>
            </a:r>
            <a:endParaRPr lang="de-AT" dirty="0"/>
          </a:p>
        </p:txBody>
      </p:sp>
      <p:sp>
        <p:nvSpPr>
          <p:cNvPr id="17" name="Textfeld 16"/>
          <p:cNvSpPr txBox="1"/>
          <p:nvPr/>
        </p:nvSpPr>
        <p:spPr>
          <a:xfrm>
            <a:off x="5566235" y="3200731"/>
            <a:ext cx="2114681" cy="369332"/>
          </a:xfrm>
          <a:prstGeom prst="rect">
            <a:avLst/>
          </a:prstGeom>
          <a:noFill/>
        </p:spPr>
        <p:txBody>
          <a:bodyPr wrap="none" rtlCol="0">
            <a:spAutoFit/>
          </a:bodyPr>
          <a:lstStyle/>
          <a:p>
            <a:r>
              <a:rPr lang="de-AT" dirty="0" smtClean="0"/>
              <a:t>Ablauforganisation</a:t>
            </a:r>
            <a:endParaRPr lang="de-AT" dirty="0"/>
          </a:p>
        </p:txBody>
      </p:sp>
      <p:sp>
        <p:nvSpPr>
          <p:cNvPr id="18" name="Textfeld 17"/>
          <p:cNvSpPr txBox="1"/>
          <p:nvPr/>
        </p:nvSpPr>
        <p:spPr>
          <a:xfrm>
            <a:off x="2026738" y="5741496"/>
            <a:ext cx="2905539" cy="369332"/>
          </a:xfrm>
          <a:prstGeom prst="rect">
            <a:avLst/>
          </a:prstGeom>
          <a:noFill/>
        </p:spPr>
        <p:txBody>
          <a:bodyPr wrap="none" rtlCol="0">
            <a:spAutoFit/>
          </a:bodyPr>
          <a:lstStyle/>
          <a:p>
            <a:r>
              <a:rPr lang="de-AT" dirty="0" smtClean="0"/>
              <a:t>WER macht WAS und WIE ?</a:t>
            </a:r>
            <a:endParaRPr lang="de-AT"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215" y="4446953"/>
            <a:ext cx="2890416" cy="171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794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Organisation</a:t>
            </a:r>
            <a:endParaRPr lang="de-AT" dirty="0"/>
          </a:p>
        </p:txBody>
      </p:sp>
      <p:sp>
        <p:nvSpPr>
          <p:cNvPr id="4" name="Flussdiagramm: Mehrere Dokumente 3"/>
          <p:cNvSpPr/>
          <p:nvPr/>
        </p:nvSpPr>
        <p:spPr>
          <a:xfrm>
            <a:off x="3860814" y="2419643"/>
            <a:ext cx="2247206" cy="1505243"/>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de-AT" dirty="0" smtClean="0"/>
              <a:t>Organisations-handbuch</a:t>
            </a:r>
          </a:p>
          <a:p>
            <a:pPr algn="ctr"/>
            <a:r>
              <a:rPr lang="de-AT" dirty="0" smtClean="0"/>
              <a:t>OHB</a:t>
            </a:r>
            <a:endParaRPr lang="de-AT" dirty="0"/>
          </a:p>
        </p:txBody>
      </p:sp>
      <p:grpSp>
        <p:nvGrpSpPr>
          <p:cNvPr id="15" name="Gruppieren 14"/>
          <p:cNvGrpSpPr/>
          <p:nvPr/>
        </p:nvGrpSpPr>
        <p:grpSpPr>
          <a:xfrm>
            <a:off x="2405575" y="4633299"/>
            <a:ext cx="4978726" cy="1550039"/>
            <a:chOff x="1622687" y="3200731"/>
            <a:chExt cx="6855285" cy="2105775"/>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687" y="3750577"/>
              <a:ext cx="2474549" cy="1555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uppieren 5"/>
            <p:cNvGrpSpPr/>
            <p:nvPr/>
          </p:nvGrpSpPr>
          <p:grpSpPr>
            <a:xfrm>
              <a:off x="5566235" y="4385955"/>
              <a:ext cx="2437231" cy="509602"/>
              <a:chOff x="4979963" y="4414090"/>
              <a:chExt cx="2437231" cy="509602"/>
            </a:xfrm>
          </p:grpSpPr>
          <p:sp>
            <p:nvSpPr>
              <p:cNvPr id="7" name="Richtungspfeil 6"/>
              <p:cNvSpPr/>
              <p:nvPr/>
            </p:nvSpPr>
            <p:spPr>
              <a:xfrm>
                <a:off x="4979963" y="4417255"/>
                <a:ext cx="604911" cy="47830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p>
            </p:txBody>
          </p:sp>
          <p:sp>
            <p:nvSpPr>
              <p:cNvPr id="8" name="Eingekerbter Richtungspfeil 7"/>
              <p:cNvSpPr/>
              <p:nvPr/>
            </p:nvSpPr>
            <p:spPr>
              <a:xfrm>
                <a:off x="5466706" y="4417255"/>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9" name="Eingekerbter Richtungspfeil 8"/>
              <p:cNvSpPr/>
              <p:nvPr/>
            </p:nvSpPr>
            <p:spPr>
              <a:xfrm>
                <a:off x="5833170" y="441409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10" name="Eingekerbter Richtungspfeil 9"/>
              <p:cNvSpPr/>
              <p:nvPr/>
            </p:nvSpPr>
            <p:spPr>
              <a:xfrm>
                <a:off x="6199634" y="443906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11" name="Eingekerbter Richtungspfeil 10"/>
              <p:cNvSpPr/>
              <p:nvPr/>
            </p:nvSpPr>
            <p:spPr>
              <a:xfrm>
                <a:off x="6566098" y="443906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sp>
            <p:nvSpPr>
              <p:cNvPr id="12" name="Eingekerbter Richtungspfeil 11"/>
              <p:cNvSpPr/>
              <p:nvPr/>
            </p:nvSpPr>
            <p:spPr>
              <a:xfrm>
                <a:off x="6932562" y="4439060"/>
                <a:ext cx="484632" cy="48463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de-AT">
                  <a:solidFill>
                    <a:schemeClr val="tx1"/>
                  </a:solidFill>
                </a:endParaRPr>
              </a:p>
            </p:txBody>
          </p:sp>
        </p:grpSp>
        <p:sp>
          <p:nvSpPr>
            <p:cNvPr id="13" name="Textfeld 12"/>
            <p:cNvSpPr txBox="1"/>
            <p:nvPr/>
          </p:nvSpPr>
          <p:spPr>
            <a:xfrm>
              <a:off x="1622687" y="3200731"/>
              <a:ext cx="2173993" cy="369332"/>
            </a:xfrm>
            <a:prstGeom prst="rect">
              <a:avLst/>
            </a:prstGeom>
            <a:noFill/>
          </p:spPr>
          <p:txBody>
            <a:bodyPr wrap="none" rtlCol="0">
              <a:spAutoFit/>
            </a:bodyPr>
            <a:lstStyle/>
            <a:p>
              <a:r>
                <a:rPr lang="de-AT" dirty="0" smtClean="0"/>
                <a:t>Aufbauorganisation</a:t>
              </a:r>
              <a:endParaRPr lang="de-AT" dirty="0"/>
            </a:p>
          </p:txBody>
        </p:sp>
        <p:sp>
          <p:nvSpPr>
            <p:cNvPr id="14" name="Textfeld 13"/>
            <p:cNvSpPr txBox="1"/>
            <p:nvPr/>
          </p:nvSpPr>
          <p:spPr>
            <a:xfrm>
              <a:off x="5566235" y="3200731"/>
              <a:ext cx="2911737" cy="878060"/>
            </a:xfrm>
            <a:prstGeom prst="rect">
              <a:avLst/>
            </a:prstGeom>
            <a:noFill/>
          </p:spPr>
          <p:txBody>
            <a:bodyPr wrap="none" rtlCol="0">
              <a:spAutoFit/>
            </a:bodyPr>
            <a:lstStyle/>
            <a:p>
              <a:r>
                <a:rPr lang="de-AT" dirty="0" smtClean="0"/>
                <a:t>Ablauforganisation</a:t>
              </a:r>
            </a:p>
            <a:p>
              <a:r>
                <a:rPr lang="de-AT" dirty="0" smtClean="0"/>
                <a:t>IKS-</a:t>
              </a:r>
              <a:r>
                <a:rPr lang="de-AT" dirty="0" err="1" smtClean="0"/>
                <a:t>Prozessdoku</a:t>
              </a:r>
              <a:endParaRPr lang="de-AT" dirty="0"/>
            </a:p>
          </p:txBody>
        </p:sp>
      </p:grpSp>
      <p:cxnSp>
        <p:nvCxnSpPr>
          <p:cNvPr id="19" name="Gerade Verbindung mit Pfeil 18"/>
          <p:cNvCxnSpPr>
            <a:stCxn id="4" idx="2"/>
            <a:endCxn id="13" idx="0"/>
          </p:cNvCxnSpPr>
          <p:nvPr/>
        </p:nvCxnSpPr>
        <p:spPr>
          <a:xfrm flipH="1">
            <a:off x="3195018" y="3867882"/>
            <a:ext cx="1633135" cy="765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Gerade Verbindung mit Pfeil 27"/>
          <p:cNvCxnSpPr>
            <a:stCxn id="4" idx="2"/>
            <a:endCxn id="14" idx="0"/>
          </p:cNvCxnSpPr>
          <p:nvPr/>
        </p:nvCxnSpPr>
        <p:spPr>
          <a:xfrm>
            <a:off x="4828153" y="3867882"/>
            <a:ext cx="1498808" cy="7654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feld 28"/>
          <p:cNvSpPr txBox="1"/>
          <p:nvPr/>
        </p:nvSpPr>
        <p:spPr>
          <a:xfrm>
            <a:off x="7384301" y="6300541"/>
            <a:ext cx="1435073" cy="369332"/>
          </a:xfrm>
          <a:prstGeom prst="rect">
            <a:avLst/>
          </a:prstGeom>
          <a:noFill/>
        </p:spPr>
        <p:txBody>
          <a:bodyPr wrap="none" rtlCol="0">
            <a:spAutoFit/>
          </a:bodyPr>
          <a:lstStyle/>
          <a:p>
            <a:r>
              <a:rPr lang="de-AT" dirty="0"/>
              <a:t>(</a:t>
            </a:r>
            <a:r>
              <a:rPr lang="de-AT" dirty="0" err="1" smtClean="0"/>
              <a:t>GeOA</a:t>
            </a:r>
            <a:r>
              <a:rPr lang="de-AT" dirty="0" smtClean="0"/>
              <a:t> 1.20)</a:t>
            </a:r>
            <a:endParaRPr lang="de-AT" dirty="0"/>
          </a:p>
        </p:txBody>
      </p:sp>
    </p:spTree>
    <p:extLst>
      <p:ext uri="{BB962C8B-B14F-4D97-AF65-F5344CB8AC3E}">
        <p14:creationId xmlns:p14="http://schemas.microsoft.com/office/powerpoint/2010/main" val="2724975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Standards und Richtlinien</a:t>
            </a:r>
            <a:br>
              <a:rPr lang="de-AT" dirty="0" smtClean="0"/>
            </a:br>
            <a:endParaRPr lang="de-AT" dirty="0"/>
          </a:p>
        </p:txBody>
      </p:sp>
      <p:sp>
        <p:nvSpPr>
          <p:cNvPr id="3" name="Textplatzhalter 2"/>
          <p:cNvSpPr>
            <a:spLocks noGrp="1"/>
          </p:cNvSpPr>
          <p:nvPr>
            <p:ph type="body" sz="quarter" idx="10"/>
          </p:nvPr>
        </p:nvSpPr>
        <p:spPr>
          <a:xfrm>
            <a:off x="432000" y="2771998"/>
            <a:ext cx="8336862" cy="3389011"/>
          </a:xfrm>
        </p:spPr>
        <p:txBody>
          <a:bodyPr/>
          <a:lstStyle/>
          <a:p>
            <a:endParaRPr lang="de-AT" dirty="0" smtClean="0"/>
          </a:p>
          <a:p>
            <a:r>
              <a:rPr lang="de-AT" smtClean="0"/>
              <a:t>Koalitionsvertrag(www.salzburg.gv.at</a:t>
            </a:r>
            <a:r>
              <a:rPr lang="de-AT" dirty="0" smtClean="0"/>
              <a:t>)</a:t>
            </a:r>
            <a:endParaRPr lang="de-AT" dirty="0"/>
          </a:p>
          <a:p>
            <a:r>
              <a:rPr lang="de-AT" dirty="0" smtClean="0"/>
              <a:t>Erlässe des inneren Dienstes</a:t>
            </a:r>
          </a:p>
          <a:p>
            <a:r>
              <a:rPr lang="de-AT" dirty="0" smtClean="0">
                <a:sym typeface="Wingdings" panose="05000000000000000000" pitchFamily="2" charset="2"/>
              </a:rPr>
              <a:t>Interne Richtlinien</a:t>
            </a:r>
          </a:p>
          <a:p>
            <a:r>
              <a:rPr lang="de-AT" dirty="0" smtClean="0">
                <a:sym typeface="Wingdings" panose="05000000000000000000" pitchFamily="2" charset="2"/>
              </a:rPr>
              <a:t>Organisationshandbuch </a:t>
            </a:r>
            <a:r>
              <a:rPr lang="de-AT" dirty="0">
                <a:sym typeface="Wingdings" panose="05000000000000000000" pitchFamily="2" charset="2"/>
              </a:rPr>
              <a:t>(sh. </a:t>
            </a:r>
            <a:r>
              <a:rPr lang="de-AT" dirty="0" err="1">
                <a:sym typeface="Wingdings" panose="05000000000000000000" pitchFamily="2" charset="2"/>
              </a:rPr>
              <a:t>GeOA</a:t>
            </a:r>
            <a:r>
              <a:rPr lang="de-AT" dirty="0">
                <a:sym typeface="Wingdings" panose="05000000000000000000" pitchFamily="2" charset="2"/>
              </a:rPr>
              <a:t> – Erlass 1.20)</a:t>
            </a:r>
          </a:p>
          <a:p>
            <a:pPr lvl="1"/>
            <a:r>
              <a:rPr lang="de-AT" dirty="0">
                <a:sym typeface="Wingdings" panose="05000000000000000000" pitchFamily="2" charset="2"/>
              </a:rPr>
              <a:t>Leitfaden </a:t>
            </a:r>
            <a:r>
              <a:rPr lang="de-AT" dirty="0" smtClean="0">
                <a:sym typeface="Wingdings" panose="05000000000000000000" pitchFamily="2" charset="2"/>
              </a:rPr>
              <a:t>OHB</a:t>
            </a:r>
            <a:endParaRPr lang="de-AT" dirty="0">
              <a:sym typeface="Wingdings" panose="05000000000000000000" pitchFamily="2" charset="2"/>
            </a:endParaRPr>
          </a:p>
          <a:p>
            <a:r>
              <a:rPr lang="de-AT" dirty="0">
                <a:sym typeface="Wingdings" panose="05000000000000000000" pitchFamily="2" charset="2"/>
              </a:rPr>
              <a:t>Internes Kontrollsystem (Leitfaden</a:t>
            </a:r>
            <a:r>
              <a:rPr lang="de-AT" dirty="0" smtClean="0">
                <a:sym typeface="Wingdings" panose="05000000000000000000" pitchFamily="2" charset="2"/>
              </a:rPr>
              <a:t>)</a:t>
            </a:r>
            <a:endParaRPr lang="de-AT" dirty="0"/>
          </a:p>
          <a:p>
            <a:r>
              <a:rPr lang="de-AT" dirty="0" smtClean="0">
                <a:sym typeface="Wingdings" panose="05000000000000000000" pitchFamily="2" charset="2"/>
              </a:rPr>
              <a:t>Standards zB für Projektmanagement</a:t>
            </a:r>
          </a:p>
          <a:p>
            <a:endParaRPr lang="de-AT" dirty="0">
              <a:sym typeface="Wingdings" panose="05000000000000000000" pitchFamily="2" charset="2"/>
            </a:endParaRPr>
          </a:p>
          <a:p>
            <a:endParaRPr lang="de-AT" dirty="0">
              <a:sym typeface="Wingdings" panose="05000000000000000000" pitchFamily="2" charset="2"/>
            </a:endParaRPr>
          </a:p>
        </p:txBody>
      </p:sp>
    </p:spTree>
    <p:extLst>
      <p:ext uri="{BB962C8B-B14F-4D97-AF65-F5344CB8AC3E}">
        <p14:creationId xmlns:p14="http://schemas.microsoft.com/office/powerpoint/2010/main" val="3606192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5" name="Group 9"/>
          <p:cNvGrpSpPr>
            <a:grpSpLocks/>
          </p:cNvGrpSpPr>
          <p:nvPr/>
        </p:nvGrpSpPr>
        <p:grpSpPr bwMode="auto">
          <a:xfrm>
            <a:off x="412015" y="1707384"/>
            <a:ext cx="6581775" cy="666764"/>
            <a:chOff x="481" y="1788"/>
            <a:chExt cx="4146" cy="420"/>
          </a:xfrm>
        </p:grpSpPr>
        <p:sp>
          <p:nvSpPr>
            <p:cNvPr id="14341" name="Text Box 5"/>
            <p:cNvSpPr txBox="1">
              <a:spLocks noChangeArrowheads="1"/>
            </p:cNvSpPr>
            <p:nvPr/>
          </p:nvSpPr>
          <p:spPr bwMode="auto">
            <a:xfrm>
              <a:off x="481" y="1788"/>
              <a:ext cx="380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3600" b="1" dirty="0" err="1" smtClean="0">
                  <a:solidFill>
                    <a:schemeClr val="tx2"/>
                  </a:solidFill>
                </a:rPr>
                <a:t>projekt</a:t>
              </a:r>
              <a:r>
                <a:rPr lang="de-DE" sz="3600" b="1" dirty="0" err="1" smtClean="0"/>
                <a:t>|management</a:t>
              </a:r>
              <a:endParaRPr lang="de-DE" sz="3600" b="1" dirty="0"/>
            </a:p>
          </p:txBody>
        </p:sp>
        <p:grpSp>
          <p:nvGrpSpPr>
            <p:cNvPr id="14342" name="Group 6"/>
            <p:cNvGrpSpPr>
              <a:grpSpLocks/>
            </p:cNvGrpSpPr>
            <p:nvPr/>
          </p:nvGrpSpPr>
          <p:grpSpPr bwMode="auto">
            <a:xfrm>
              <a:off x="3570" y="1789"/>
              <a:ext cx="1057" cy="419"/>
              <a:chOff x="723" y="736"/>
              <a:chExt cx="2132" cy="837"/>
            </a:xfrm>
          </p:grpSpPr>
          <p:sp>
            <p:nvSpPr>
              <p:cNvPr id="14343" name="AutoShape 7"/>
              <p:cNvSpPr>
                <a:spLocks noChangeArrowheads="1"/>
              </p:cNvSpPr>
              <p:nvPr/>
            </p:nvSpPr>
            <p:spPr bwMode="auto">
              <a:xfrm>
                <a:off x="723" y="736"/>
                <a:ext cx="1089" cy="816"/>
              </a:xfrm>
              <a:prstGeom prst="homePlate">
                <a:avLst>
                  <a:gd name="adj" fmla="val 33364"/>
                </a:avLst>
              </a:prstGeom>
              <a:solidFill>
                <a:schemeClr val="bg1"/>
              </a:solidFill>
              <a:ln w="3175">
                <a:solidFill>
                  <a:schemeClr val="tx1"/>
                </a:solidFill>
                <a:miter lim="800000"/>
                <a:headEnd/>
                <a:tailEnd/>
              </a:ln>
              <a:effectLst>
                <a:outerShdw dist="63500" dir="3187806" algn="ctr" rotWithShape="0">
                  <a:schemeClr val="tx2"/>
                </a:outerShdw>
              </a:effectLst>
            </p:spPr>
            <p:txBody>
              <a:bodyPr wrap="none" anchor="ctr"/>
              <a:lstStyle/>
              <a:p>
                <a:endParaRPr lang="de-AT"/>
              </a:p>
            </p:txBody>
          </p:sp>
          <p:sp>
            <p:nvSpPr>
              <p:cNvPr id="14344" name="AutoShape 8"/>
              <p:cNvSpPr>
                <a:spLocks noChangeArrowheads="1"/>
              </p:cNvSpPr>
              <p:nvPr/>
            </p:nvSpPr>
            <p:spPr bwMode="auto">
              <a:xfrm>
                <a:off x="1766" y="757"/>
                <a:ext cx="1089" cy="816"/>
              </a:xfrm>
              <a:prstGeom prst="chevron">
                <a:avLst>
                  <a:gd name="adj" fmla="val 33364"/>
                </a:avLst>
              </a:prstGeom>
              <a:solidFill>
                <a:schemeClr val="bg1"/>
              </a:solidFill>
              <a:ln w="3175">
                <a:solidFill>
                  <a:schemeClr val="tx1"/>
                </a:solidFill>
                <a:miter lim="800000"/>
                <a:headEnd/>
                <a:tailEnd/>
              </a:ln>
              <a:effectLst>
                <a:outerShdw dist="63500" dir="3187806" algn="ctr" rotWithShape="0">
                  <a:schemeClr val="tx2"/>
                </a:outerShdw>
              </a:effectLst>
            </p:spPr>
            <p:txBody>
              <a:bodyPr wrap="none" anchor="ctr"/>
              <a:lstStyle/>
              <a:p>
                <a:endParaRPr lang="de-AT"/>
              </a:p>
            </p:txBody>
          </p:sp>
        </p:grpSp>
      </p:grpSp>
      <p:sp>
        <p:nvSpPr>
          <p:cNvPr id="9" name="Textplatzhalter 3"/>
          <p:cNvSpPr txBox="1">
            <a:spLocks/>
          </p:cNvSpPr>
          <p:nvPr/>
        </p:nvSpPr>
        <p:spPr>
          <a:xfrm>
            <a:off x="431999" y="4716000"/>
            <a:ext cx="8424000" cy="450000"/>
          </a:xfrm>
          <a:prstGeom prst="rect">
            <a:avLst/>
          </a:prstGeom>
          <a:ln/>
        </p:spPr>
        <p:txBody>
          <a:bodyPr/>
          <a:ls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de-AT" dirty="0"/>
          </a:p>
        </p:txBody>
      </p:sp>
      <p:sp>
        <p:nvSpPr>
          <p:cNvPr id="3" name="Textfeld 2"/>
          <p:cNvSpPr txBox="1"/>
          <p:nvPr/>
        </p:nvSpPr>
        <p:spPr>
          <a:xfrm>
            <a:off x="431999" y="2941607"/>
            <a:ext cx="5144550" cy="1631216"/>
          </a:xfrm>
          <a:prstGeom prst="rect">
            <a:avLst/>
          </a:prstGeom>
          <a:noFill/>
        </p:spPr>
        <p:txBody>
          <a:bodyPr wrap="none" rtlCol="0">
            <a:spAutoFit/>
          </a:bodyPr>
          <a:lstStyle/>
          <a:p>
            <a:pPr marL="285750" indent="-285750">
              <a:buClr>
                <a:srgbClr val="C5000F"/>
              </a:buClr>
              <a:buSzPct val="100000"/>
              <a:buFont typeface="Wingdings" panose="05000000000000000000" pitchFamily="2" charset="2"/>
              <a:buChar char="§"/>
            </a:pPr>
            <a:r>
              <a:rPr lang="de-AT" sz="2000" dirty="0" smtClean="0"/>
              <a:t>Was ist ein Projekt?</a:t>
            </a:r>
            <a:br>
              <a:rPr lang="de-AT" sz="2000" dirty="0" smtClean="0"/>
            </a:br>
            <a:endParaRPr lang="de-AT" sz="2000" dirty="0" smtClean="0"/>
          </a:p>
          <a:p>
            <a:pPr marL="285750" indent="-285750">
              <a:buClr>
                <a:srgbClr val="C5000F"/>
              </a:buClr>
              <a:buSzPct val="100000"/>
              <a:buFont typeface="Wingdings" panose="05000000000000000000" pitchFamily="2" charset="2"/>
              <a:buChar char="§"/>
            </a:pPr>
            <a:r>
              <a:rPr lang="de-AT" sz="2000" dirty="0" smtClean="0"/>
              <a:t>Was ist Projektmanagement?</a:t>
            </a:r>
            <a:br>
              <a:rPr lang="de-AT" sz="2000" dirty="0" smtClean="0"/>
            </a:br>
            <a:endParaRPr lang="de-AT" sz="2000" dirty="0" smtClean="0"/>
          </a:p>
          <a:p>
            <a:pPr marL="285750" indent="-285750">
              <a:buClr>
                <a:srgbClr val="C5000F"/>
              </a:buClr>
              <a:buSzPct val="100000"/>
              <a:buFont typeface="Wingdings" panose="05000000000000000000" pitchFamily="2" charset="2"/>
              <a:buChar char="§"/>
            </a:pPr>
            <a:r>
              <a:rPr lang="de-AT" sz="2000" dirty="0" smtClean="0"/>
              <a:t>Wozu brauchen wir Projektmanagement?</a:t>
            </a:r>
            <a:endParaRPr lang="de-AT" sz="2000" dirty="0"/>
          </a:p>
        </p:txBody>
      </p:sp>
    </p:spTree>
    <p:extLst>
      <p:ext uri="{BB962C8B-B14F-4D97-AF65-F5344CB8AC3E}">
        <p14:creationId xmlns:p14="http://schemas.microsoft.com/office/powerpoint/2010/main" val="1546005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466725" y="4422130"/>
            <a:ext cx="1152525" cy="336550"/>
          </a:xfrm>
          <a:prstGeom prst="rect">
            <a:avLst/>
          </a:prstGeom>
          <a:solidFill>
            <a:srgbClr val="EFEEED"/>
          </a:solidFill>
          <a:ln>
            <a:noFill/>
          </a:ln>
          <a:effectLst>
            <a:innerShdw blurRad="63500" dist="50800" dir="2700000">
              <a:prstClr val="black">
                <a:alpha val="50000"/>
              </a:prstClr>
            </a:innerShdw>
          </a:effectLst>
          <a:extLst/>
        </p:spPr>
        <p:txBody>
          <a:bodyPr>
            <a:spAutoFit/>
          </a:bodyPr>
          <a:lstStyle/>
          <a:p>
            <a:pPr algn="ctr">
              <a:defRPr/>
            </a:pPr>
            <a:r>
              <a:rPr lang="de-DE" sz="1600" dirty="0"/>
              <a:t>Projekt</a:t>
            </a:r>
          </a:p>
        </p:txBody>
      </p:sp>
      <p:sp>
        <p:nvSpPr>
          <p:cNvPr id="179205" name="Text Box 5"/>
          <p:cNvSpPr txBox="1">
            <a:spLocks noChangeArrowheads="1"/>
          </p:cNvSpPr>
          <p:nvPr/>
        </p:nvSpPr>
        <p:spPr bwMode="auto">
          <a:xfrm>
            <a:off x="3311525" y="2732091"/>
            <a:ext cx="4752975" cy="1314450"/>
          </a:xfrm>
          <a:prstGeom prst="rect">
            <a:avLst/>
          </a:prstGeom>
          <a:solidFill>
            <a:srgbClr val="EFEEED"/>
          </a:solidFill>
          <a:ln>
            <a:noFill/>
          </a:ln>
          <a:effectLst>
            <a:innerShdw blurRad="63500" dist="50800" dir="2700000">
              <a:prstClr val="black">
                <a:alpha val="50000"/>
              </a:prstClr>
            </a:innerShdw>
          </a:effectLst>
          <a:extLst/>
        </p:spPr>
        <p:txBody>
          <a:bodyPr>
            <a:spAutoFit/>
          </a:bodyPr>
          <a:lstStyle/>
          <a:p>
            <a:pPr>
              <a:defRPr/>
            </a:pPr>
            <a:r>
              <a:rPr lang="de-DE" sz="1600" dirty="0"/>
              <a:t>eine Aufgabe mit besonderen Merkmalen</a:t>
            </a:r>
          </a:p>
          <a:p>
            <a:pPr>
              <a:defRPr/>
            </a:pPr>
            <a:endParaRPr lang="de-DE" sz="1600" dirty="0"/>
          </a:p>
          <a:p>
            <a:pPr marL="285750" indent="-285750">
              <a:buClr>
                <a:schemeClr val="tx2"/>
              </a:buClr>
              <a:buFont typeface="Wingdings" panose="05000000000000000000" pitchFamily="2" charset="2"/>
              <a:buChar char="§"/>
              <a:defRPr/>
            </a:pPr>
            <a:r>
              <a:rPr lang="de-DE" sz="1600" dirty="0" smtClean="0"/>
              <a:t>zielorientiert</a:t>
            </a:r>
            <a:endParaRPr lang="de-DE" sz="1600" dirty="0"/>
          </a:p>
          <a:p>
            <a:pPr marL="285750" indent="-285750">
              <a:buClr>
                <a:schemeClr val="tx2"/>
              </a:buClr>
              <a:buFont typeface="Wingdings" panose="05000000000000000000" pitchFamily="2" charset="2"/>
              <a:buChar char="§"/>
              <a:defRPr/>
            </a:pPr>
            <a:r>
              <a:rPr lang="de-DE" sz="1600" dirty="0" smtClean="0"/>
              <a:t>abgrenzbar </a:t>
            </a:r>
            <a:r>
              <a:rPr lang="de-DE" sz="1400" dirty="0"/>
              <a:t>(zeitlich, sachlich, sozial)</a:t>
            </a:r>
          </a:p>
          <a:p>
            <a:pPr marL="285750" indent="-285750">
              <a:buClr>
                <a:schemeClr val="tx2"/>
              </a:buClr>
              <a:buFont typeface="Wingdings" panose="05000000000000000000" pitchFamily="2" charset="2"/>
              <a:buChar char="§"/>
              <a:defRPr/>
            </a:pPr>
            <a:r>
              <a:rPr lang="de-DE" sz="1600" dirty="0"/>
              <a:t>k</a:t>
            </a:r>
            <a:r>
              <a:rPr lang="de-DE" sz="1600" dirty="0" smtClean="0"/>
              <a:t>omplex, neuartig</a:t>
            </a:r>
            <a:r>
              <a:rPr lang="de-DE" sz="1600" dirty="0"/>
              <a:t>, riskant, </a:t>
            </a:r>
            <a:r>
              <a:rPr lang="de-DE" sz="1600" dirty="0" smtClean="0"/>
              <a:t>dynamisch</a:t>
            </a:r>
            <a:endParaRPr lang="de-DE" sz="1600" dirty="0"/>
          </a:p>
        </p:txBody>
      </p:sp>
      <p:sp>
        <p:nvSpPr>
          <p:cNvPr id="179206" name="Text Box 6"/>
          <p:cNvSpPr txBox="1">
            <a:spLocks noChangeArrowheads="1"/>
          </p:cNvSpPr>
          <p:nvPr/>
        </p:nvSpPr>
        <p:spPr bwMode="auto">
          <a:xfrm>
            <a:off x="3311525" y="4584116"/>
            <a:ext cx="4175125" cy="336550"/>
          </a:xfrm>
          <a:prstGeom prst="rect">
            <a:avLst/>
          </a:prstGeom>
          <a:solidFill>
            <a:srgbClr val="EFEEED"/>
          </a:solidFill>
          <a:ln>
            <a:noFill/>
          </a:ln>
          <a:effectLst>
            <a:innerShdw blurRad="63500" dist="50800" dir="2700000">
              <a:prstClr val="black">
                <a:alpha val="50000"/>
              </a:prstClr>
            </a:innerShdw>
          </a:effectLst>
          <a:extLst/>
        </p:spPr>
        <p:txBody>
          <a:bodyPr>
            <a:spAutoFit/>
          </a:bodyPr>
          <a:lstStyle/>
          <a:p>
            <a:pPr>
              <a:defRPr/>
            </a:pPr>
            <a:r>
              <a:rPr lang="de-DE" sz="1600" dirty="0"/>
              <a:t>eine temporäre Organisation</a:t>
            </a:r>
          </a:p>
        </p:txBody>
      </p:sp>
      <p:sp>
        <p:nvSpPr>
          <p:cNvPr id="179207" name="Text Box 7"/>
          <p:cNvSpPr txBox="1">
            <a:spLocks noChangeArrowheads="1"/>
          </p:cNvSpPr>
          <p:nvPr/>
        </p:nvSpPr>
        <p:spPr bwMode="auto">
          <a:xfrm>
            <a:off x="3348037" y="5636253"/>
            <a:ext cx="3455987" cy="336550"/>
          </a:xfrm>
          <a:prstGeom prst="rect">
            <a:avLst/>
          </a:prstGeom>
          <a:solidFill>
            <a:srgbClr val="EFEEED"/>
          </a:solidFill>
          <a:ln>
            <a:noFill/>
          </a:ln>
          <a:effectLst>
            <a:innerShdw blurRad="63500" dist="50800" dir="2700000">
              <a:prstClr val="black">
                <a:alpha val="50000"/>
              </a:prstClr>
            </a:innerShdw>
          </a:effectLst>
          <a:extLst/>
        </p:spPr>
        <p:txBody>
          <a:bodyPr>
            <a:spAutoFit/>
          </a:bodyPr>
          <a:lstStyle/>
          <a:p>
            <a:pPr>
              <a:defRPr/>
            </a:pPr>
            <a:r>
              <a:rPr lang="de-DE" sz="1600" dirty="0"/>
              <a:t>ein soziales System</a:t>
            </a:r>
          </a:p>
        </p:txBody>
      </p:sp>
      <p:sp>
        <p:nvSpPr>
          <p:cNvPr id="3080" name="Line 11"/>
          <p:cNvSpPr>
            <a:spLocks noChangeShapeType="1"/>
          </p:cNvSpPr>
          <p:nvPr/>
        </p:nvSpPr>
        <p:spPr bwMode="auto">
          <a:xfrm flipV="1">
            <a:off x="1714500" y="3389315"/>
            <a:ext cx="1489075" cy="1201086"/>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1" name="Line 12"/>
          <p:cNvSpPr>
            <a:spLocks noChangeShapeType="1"/>
          </p:cNvSpPr>
          <p:nvPr/>
        </p:nvSpPr>
        <p:spPr bwMode="auto">
          <a:xfrm>
            <a:off x="1714500" y="4590399"/>
            <a:ext cx="1489075" cy="161992"/>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3082" name="Line 13"/>
          <p:cNvSpPr>
            <a:spLocks noChangeShapeType="1"/>
          </p:cNvSpPr>
          <p:nvPr/>
        </p:nvSpPr>
        <p:spPr bwMode="auto">
          <a:xfrm>
            <a:off x="1714500" y="4590404"/>
            <a:ext cx="1569927" cy="1214124"/>
          </a:xfrm>
          <a:prstGeom prst="line">
            <a:avLst/>
          </a:prstGeom>
          <a:noFill/>
          <a:ln w="2857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11" name="Titel 1"/>
          <p:cNvSpPr txBox="1">
            <a:spLocks/>
          </p:cNvSpPr>
          <p:nvPr/>
        </p:nvSpPr>
        <p:spPr>
          <a:xfrm>
            <a:off x="432000" y="1799999"/>
            <a:ext cx="8424000" cy="972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de-AT" sz="3200" b="1" dirty="0" smtClean="0"/>
              <a:t>Ein Projekt ist…</a:t>
            </a:r>
            <a:r>
              <a:rPr lang="de-AT" b="1" dirty="0" smtClean="0"/>
              <a:t/>
            </a:r>
            <a:br>
              <a:rPr lang="de-AT" b="1" dirty="0" smtClean="0"/>
            </a:br>
            <a:endParaRPr lang="de-AT" b="1" dirty="0"/>
          </a:p>
        </p:txBody>
      </p:sp>
    </p:spTree>
    <p:extLst>
      <p:ext uri="{BB962C8B-B14F-4D97-AF65-F5344CB8AC3E}">
        <p14:creationId xmlns:p14="http://schemas.microsoft.com/office/powerpoint/2010/main" val="219175345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body" idx="1"/>
          </p:nvPr>
        </p:nvSpPr>
        <p:spPr>
          <a:xfrm>
            <a:off x="611189" y="2168472"/>
            <a:ext cx="7913136" cy="1711378"/>
          </a:xfrm>
          <a:noFill/>
        </p:spPr>
        <p:txBody>
          <a:bodyPr/>
          <a:lstStyle/>
          <a:p>
            <a:pPr eaLnBrk="1" hangingPunct="1">
              <a:lnSpc>
                <a:spcPct val="90000"/>
              </a:lnSpc>
              <a:buFont typeface="Wingdings" pitchFamily="2" charset="2"/>
              <a:buNone/>
            </a:pPr>
            <a:endParaRPr lang="de-DE" altLang="de-DE" sz="1600" dirty="0" smtClean="0"/>
          </a:p>
          <a:p>
            <a:pPr marL="457200" lvl="1" indent="0" eaLnBrk="1" hangingPunct="1">
              <a:lnSpc>
                <a:spcPct val="90000"/>
              </a:lnSpc>
              <a:buClr>
                <a:schemeClr val="tx2"/>
              </a:buClr>
              <a:buNone/>
            </a:pPr>
            <a:endParaRPr lang="de-DE" altLang="de-DE" sz="1600" dirty="0" smtClean="0"/>
          </a:p>
          <a:p>
            <a:pPr lvl="1">
              <a:lnSpc>
                <a:spcPct val="90000"/>
              </a:lnSpc>
              <a:buClr>
                <a:schemeClr val="tx2"/>
              </a:buClr>
              <a:buSzPct val="100000"/>
              <a:buFont typeface="Wingdings" panose="05000000000000000000" pitchFamily="2" charset="2"/>
              <a:buChar char="§"/>
            </a:pPr>
            <a:r>
              <a:rPr lang="de-DE" altLang="de-DE" sz="1600" dirty="0"/>
              <a:t>v</a:t>
            </a:r>
            <a:r>
              <a:rPr lang="de-DE" altLang="de-DE" sz="1600" dirty="0" smtClean="0"/>
              <a:t>iele voneinander abhängige Teilaufgaben</a:t>
            </a:r>
          </a:p>
          <a:p>
            <a:pPr lvl="1">
              <a:lnSpc>
                <a:spcPct val="90000"/>
              </a:lnSpc>
              <a:buClr>
                <a:schemeClr val="tx2"/>
              </a:buClr>
              <a:buSzPct val="100000"/>
              <a:buFont typeface="Wingdings" panose="05000000000000000000" pitchFamily="2" charset="2"/>
              <a:buChar char="§"/>
            </a:pPr>
            <a:r>
              <a:rPr lang="de-DE" altLang="de-DE" sz="1600" dirty="0" smtClean="0"/>
              <a:t>neue Aufgaben, die besondere Aufmerksamkeit brauchen</a:t>
            </a:r>
          </a:p>
          <a:p>
            <a:pPr lvl="1">
              <a:lnSpc>
                <a:spcPct val="90000"/>
              </a:lnSpc>
              <a:buClr>
                <a:schemeClr val="tx2"/>
              </a:buClr>
              <a:buSzPct val="100000"/>
              <a:buFont typeface="Wingdings" panose="05000000000000000000" pitchFamily="2" charset="2"/>
              <a:buChar char="§"/>
            </a:pPr>
            <a:r>
              <a:rPr lang="de-DE" altLang="de-DE" sz="1600" dirty="0" smtClean="0"/>
              <a:t>keine Routineaufgaben, Konflikte/Schwierigkeiten werden eingeplant</a:t>
            </a:r>
          </a:p>
          <a:p>
            <a:pPr lvl="1">
              <a:lnSpc>
                <a:spcPct val="90000"/>
              </a:lnSpc>
              <a:buClr>
                <a:schemeClr val="tx2"/>
              </a:buClr>
              <a:buSzPct val="100000"/>
              <a:buFont typeface="Wingdings" panose="05000000000000000000" pitchFamily="2" charset="2"/>
              <a:buChar char="§"/>
            </a:pPr>
            <a:r>
              <a:rPr lang="de-DE" altLang="de-DE" sz="1600" dirty="0" smtClean="0"/>
              <a:t>es gibt auch </a:t>
            </a:r>
            <a:r>
              <a:rPr lang="de-DE" altLang="de-DE" sz="1600" dirty="0" smtClean="0">
                <a:solidFill>
                  <a:schemeClr val="tx2"/>
                </a:solidFill>
              </a:rPr>
              <a:t>„projektähnliches Arbeiten“…</a:t>
            </a:r>
          </a:p>
          <a:p>
            <a:pPr marL="457200" lvl="1" indent="0">
              <a:lnSpc>
                <a:spcPct val="90000"/>
              </a:lnSpc>
              <a:buSzPct val="100000"/>
              <a:buNone/>
            </a:pPr>
            <a:endParaRPr lang="de-DE" altLang="de-DE" sz="1600" dirty="0" smtClean="0"/>
          </a:p>
        </p:txBody>
      </p:sp>
      <p:sp>
        <p:nvSpPr>
          <p:cNvPr id="4101" name="Line 4"/>
          <p:cNvSpPr>
            <a:spLocks noChangeShapeType="1"/>
          </p:cNvSpPr>
          <p:nvPr/>
        </p:nvSpPr>
        <p:spPr bwMode="auto">
          <a:xfrm flipV="1">
            <a:off x="2278206" y="4136788"/>
            <a:ext cx="4159250" cy="1736725"/>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102" name="Oval 5"/>
          <p:cNvSpPr>
            <a:spLocks noChangeArrowheads="1"/>
          </p:cNvSpPr>
          <p:nvPr/>
        </p:nvSpPr>
        <p:spPr bwMode="auto">
          <a:xfrm>
            <a:off x="2078181" y="5346463"/>
            <a:ext cx="1496291" cy="434660"/>
          </a:xfrm>
          <a:prstGeom prst="ellipse">
            <a:avLst/>
          </a:prstGeom>
          <a:solidFill>
            <a:srgbClr val="EFEEED"/>
          </a:solidFill>
          <a:ln>
            <a:noFill/>
          </a:ln>
          <a:effectLst>
            <a:innerShdw blurRad="63500" dist="50800" dir="2700000">
              <a:prstClr val="black">
                <a:alpha val="50000"/>
              </a:prstClr>
            </a:inn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600" dirty="0">
                <a:latin typeface="+mn-lt"/>
              </a:rPr>
              <a:t>Linientätigkeit</a:t>
            </a:r>
          </a:p>
        </p:txBody>
      </p:sp>
      <p:sp>
        <p:nvSpPr>
          <p:cNvPr id="4103" name="Line 6"/>
          <p:cNvSpPr>
            <a:spLocks noChangeShapeType="1"/>
          </p:cNvSpPr>
          <p:nvPr/>
        </p:nvSpPr>
        <p:spPr bwMode="auto">
          <a:xfrm>
            <a:off x="2278206" y="5873513"/>
            <a:ext cx="4159250" cy="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104" name="Line 7"/>
          <p:cNvSpPr>
            <a:spLocks noChangeShapeType="1"/>
          </p:cNvSpPr>
          <p:nvPr/>
        </p:nvSpPr>
        <p:spPr bwMode="auto">
          <a:xfrm flipV="1">
            <a:off x="6437456" y="4136788"/>
            <a:ext cx="0" cy="1736725"/>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4105" name="Oval 8"/>
          <p:cNvSpPr>
            <a:spLocks noChangeArrowheads="1"/>
          </p:cNvSpPr>
          <p:nvPr/>
        </p:nvSpPr>
        <p:spPr bwMode="auto">
          <a:xfrm>
            <a:off x="3157681" y="4943238"/>
            <a:ext cx="1358900" cy="371475"/>
          </a:xfrm>
          <a:prstGeom prst="ellipse">
            <a:avLst/>
          </a:prstGeom>
          <a:solidFill>
            <a:srgbClr val="EFEEED"/>
          </a:solidFill>
          <a:ln w="28575" algn="ctr">
            <a:noFill/>
            <a:round/>
            <a:headEnd/>
            <a:tailEnd/>
          </a:ln>
          <a:effectLst>
            <a:innerShdw blurRad="63500" dist="50800" dir="2700000">
              <a:schemeClr val="tx2">
                <a:alpha val="50000"/>
              </a:schemeClr>
            </a:inn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de-DE" altLang="de-DE" sz="1600" dirty="0">
              <a:latin typeface="+mn-lt"/>
            </a:endParaRPr>
          </a:p>
          <a:p>
            <a:pPr algn="ctr" eaLnBrk="1" hangingPunct="1"/>
            <a:r>
              <a:rPr lang="de-DE" altLang="de-DE" sz="1600" dirty="0">
                <a:latin typeface="+mn-lt"/>
              </a:rPr>
              <a:t>Kleinprojekt</a:t>
            </a:r>
            <a:br>
              <a:rPr lang="de-DE" altLang="de-DE" sz="1600" dirty="0">
                <a:latin typeface="+mn-lt"/>
              </a:rPr>
            </a:br>
            <a:endParaRPr lang="de-DE" altLang="de-DE" sz="1600" dirty="0">
              <a:latin typeface="+mn-lt"/>
            </a:endParaRPr>
          </a:p>
        </p:txBody>
      </p:sp>
      <p:sp>
        <p:nvSpPr>
          <p:cNvPr id="4106" name="Oval 9"/>
          <p:cNvSpPr>
            <a:spLocks noChangeArrowheads="1"/>
          </p:cNvSpPr>
          <p:nvPr/>
        </p:nvSpPr>
        <p:spPr bwMode="auto">
          <a:xfrm>
            <a:off x="4116531" y="4571763"/>
            <a:ext cx="1360488" cy="371475"/>
          </a:xfrm>
          <a:prstGeom prst="ellipse">
            <a:avLst/>
          </a:prstGeom>
          <a:solidFill>
            <a:srgbClr val="EFEEED"/>
          </a:solidFill>
          <a:ln w="28575">
            <a:noFill/>
            <a:round/>
            <a:headEnd/>
            <a:tailEnd/>
          </a:ln>
          <a:effectLst>
            <a:innerShdw blurRad="63500" dist="50800" dir="2700000">
              <a:schemeClr val="tx2">
                <a:alpha val="50000"/>
              </a:schemeClr>
            </a:inn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600" dirty="0">
                <a:latin typeface="+mn-lt"/>
              </a:rPr>
              <a:t>Projekt</a:t>
            </a:r>
          </a:p>
        </p:txBody>
      </p:sp>
      <p:sp>
        <p:nvSpPr>
          <p:cNvPr id="4107" name="Oval 10"/>
          <p:cNvSpPr>
            <a:spLocks noChangeArrowheads="1"/>
          </p:cNvSpPr>
          <p:nvPr/>
        </p:nvSpPr>
        <p:spPr bwMode="auto">
          <a:xfrm>
            <a:off x="4996006" y="4198701"/>
            <a:ext cx="1360488" cy="371475"/>
          </a:xfrm>
          <a:prstGeom prst="ellipse">
            <a:avLst/>
          </a:prstGeom>
          <a:solidFill>
            <a:srgbClr val="EFEEED"/>
          </a:solidFill>
          <a:ln>
            <a:noFill/>
          </a:ln>
          <a:effectLst>
            <a:innerShdw blurRad="63500" dist="50800" dir="2700000">
              <a:prstClr val="black">
                <a:alpha val="50000"/>
              </a:prstClr>
            </a:inn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DE" altLang="de-DE" sz="1600" dirty="0">
                <a:latin typeface="+mn-lt"/>
              </a:rPr>
              <a:t>Programm</a:t>
            </a:r>
          </a:p>
        </p:txBody>
      </p:sp>
      <p:sp>
        <p:nvSpPr>
          <p:cNvPr id="4108" name="Text Box 11"/>
          <p:cNvSpPr txBox="1">
            <a:spLocks noChangeArrowheads="1"/>
          </p:cNvSpPr>
          <p:nvPr/>
        </p:nvSpPr>
        <p:spPr bwMode="auto">
          <a:xfrm>
            <a:off x="6057033" y="5887735"/>
            <a:ext cx="60785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defRPr sz="1200"/>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de-DE" altLang="de-DE" dirty="0"/>
              <a:t>gering</a:t>
            </a:r>
          </a:p>
        </p:txBody>
      </p:sp>
      <p:sp>
        <p:nvSpPr>
          <p:cNvPr id="4109" name="Text Box 12"/>
          <p:cNvSpPr txBox="1">
            <a:spLocks noChangeArrowheads="1"/>
          </p:cNvSpPr>
          <p:nvPr/>
        </p:nvSpPr>
        <p:spPr bwMode="auto">
          <a:xfrm>
            <a:off x="6181616" y="3824315"/>
            <a:ext cx="5116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de-DE"/>
            </a:defPPr>
            <a:lvl1pPr>
              <a:defRPr sz="1200"/>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de-DE" altLang="de-DE" dirty="0"/>
              <a:t>hoch</a:t>
            </a:r>
          </a:p>
        </p:txBody>
      </p:sp>
      <p:sp>
        <p:nvSpPr>
          <p:cNvPr id="4110" name="Text Box 13"/>
          <p:cNvSpPr txBox="1">
            <a:spLocks noChangeArrowheads="1"/>
          </p:cNvSpPr>
          <p:nvPr/>
        </p:nvSpPr>
        <p:spPr bwMode="auto">
          <a:xfrm rot="-5400000">
            <a:off x="5768783" y="4842523"/>
            <a:ext cx="18834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1200" dirty="0">
                <a:latin typeface="+mn-lt"/>
              </a:rPr>
              <a:t>Komplexität der Aufgabe</a:t>
            </a:r>
          </a:p>
        </p:txBody>
      </p:sp>
      <p:sp>
        <p:nvSpPr>
          <p:cNvPr id="4111" name="Text Box 14"/>
          <p:cNvSpPr txBox="1">
            <a:spLocks noChangeArrowheads="1"/>
          </p:cNvSpPr>
          <p:nvPr/>
        </p:nvSpPr>
        <p:spPr bwMode="auto">
          <a:xfrm>
            <a:off x="2239159" y="1701998"/>
            <a:ext cx="4237057" cy="646331"/>
          </a:xfrm>
          <a:prstGeom prst="rect">
            <a:avLst/>
          </a:prstGeom>
          <a:solidFill>
            <a:srgbClr val="F2F2ED"/>
          </a:solidFill>
          <a:ln>
            <a:noFill/>
          </a:ln>
          <a:effectLst>
            <a:innerShdw blurRad="63500" dist="50800" dir="2700000">
              <a:prstClr val="black">
                <a:alpha val="50000"/>
              </a:prstClr>
            </a:innerShdw>
          </a:effectLst>
        </p:spPr>
        <p:txBody>
          <a:bodyPr wrap="none">
            <a:spAutoFit/>
          </a:bodyPr>
          <a:lstStyle>
            <a:defPPr>
              <a:defRPr lang="de-DE"/>
            </a:defPPr>
            <a:lvl1pPr algn="ct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de-DE" altLang="de-DE" dirty="0"/>
              <a:t>Ein Projekt </a:t>
            </a:r>
            <a:r>
              <a:rPr lang="de-DE" altLang="de-DE" dirty="0" smtClean="0"/>
              <a:t>ist </a:t>
            </a:r>
            <a:endParaRPr lang="de-DE" altLang="de-DE" dirty="0"/>
          </a:p>
          <a:p>
            <a:r>
              <a:rPr lang="de-DE" altLang="de-DE" dirty="0"/>
              <a:t>komplex, neuartig, riskant, dynamisch </a:t>
            </a:r>
          </a:p>
        </p:txBody>
      </p:sp>
      <p:sp>
        <p:nvSpPr>
          <p:cNvPr id="18" name="Text Box 121"/>
          <p:cNvSpPr txBox="1">
            <a:spLocks noChangeArrowheads="1"/>
          </p:cNvSpPr>
          <p:nvPr/>
        </p:nvSpPr>
        <p:spPr bwMode="auto">
          <a:xfrm>
            <a:off x="1917370" y="6026234"/>
            <a:ext cx="7216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800" dirty="0" err="1">
                <a:solidFill>
                  <a:schemeClr val="bg1">
                    <a:lumMod val="50000"/>
                  </a:schemeClr>
                </a:solidFill>
                <a:latin typeface="+mn-lt"/>
              </a:rPr>
              <a:t>grafik</a:t>
            </a:r>
            <a:r>
              <a:rPr lang="de-DE" altLang="de-DE" sz="800" dirty="0">
                <a:solidFill>
                  <a:schemeClr val="bg1">
                    <a:lumMod val="50000"/>
                  </a:schemeClr>
                </a:solidFill>
                <a:latin typeface="+mn-lt"/>
              </a:rPr>
              <a:t> © </a:t>
            </a:r>
            <a:r>
              <a:rPr lang="de-DE" altLang="de-DE" sz="800" dirty="0" err="1">
                <a:solidFill>
                  <a:schemeClr val="bg1">
                    <a:lumMod val="50000"/>
                  </a:schemeClr>
                </a:solidFill>
                <a:latin typeface="+mn-lt"/>
              </a:rPr>
              <a:t>nlc</a:t>
            </a:r>
            <a:endParaRPr lang="de-DE" altLang="de-DE" sz="800" dirty="0">
              <a:solidFill>
                <a:schemeClr val="bg1">
                  <a:lumMod val="50000"/>
                </a:schemeClr>
              </a:solidFill>
              <a:latin typeface="+mn-lt"/>
            </a:endParaRPr>
          </a:p>
        </p:txBody>
      </p:sp>
    </p:spTree>
    <p:extLst>
      <p:ext uri="{BB962C8B-B14F-4D97-AF65-F5344CB8AC3E}">
        <p14:creationId xmlns:p14="http://schemas.microsoft.com/office/powerpoint/2010/main" val="378027475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Oval 2"/>
          <p:cNvSpPr>
            <a:spLocks noChangeArrowheads="1"/>
          </p:cNvSpPr>
          <p:nvPr/>
        </p:nvSpPr>
        <p:spPr bwMode="auto">
          <a:xfrm>
            <a:off x="609600" y="1948452"/>
            <a:ext cx="7924800" cy="4724400"/>
          </a:xfrm>
          <a:prstGeom prst="ellipse">
            <a:avLst/>
          </a:prstGeom>
          <a:solidFill>
            <a:schemeClr val="bg1"/>
          </a:solidFill>
          <a:ln w="1270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p>
        </p:txBody>
      </p:sp>
      <p:sp>
        <p:nvSpPr>
          <p:cNvPr id="30725" name="Oval 3"/>
          <p:cNvSpPr>
            <a:spLocks noChangeArrowheads="1"/>
          </p:cNvSpPr>
          <p:nvPr/>
        </p:nvSpPr>
        <p:spPr bwMode="auto">
          <a:xfrm>
            <a:off x="3351213" y="2315634"/>
            <a:ext cx="2438400" cy="893763"/>
          </a:xfrm>
          <a:prstGeom prst="ellipse">
            <a:avLst/>
          </a:prstGeom>
          <a:solidFill>
            <a:srgbClr val="F2F2ED"/>
          </a:solidFill>
          <a:ln w="38100">
            <a:solidFill>
              <a:schemeClr val="tx2"/>
            </a:solidFill>
            <a:prstDash val="dash"/>
            <a:round/>
            <a:headEnd/>
            <a:tailEnd/>
          </a:ln>
          <a:effectLst>
            <a:outerShdw dist="35921" dir="2700000" algn="ctr" rotWithShape="0">
              <a:schemeClr val="bg2"/>
            </a:outerShdw>
          </a:effectLst>
        </p:spPr>
        <p:txBody>
          <a:bodyPr wrap="none" anchor="ctr"/>
          <a:lstStyle/>
          <a:p>
            <a:pPr algn="ctr" eaLnBrk="0" hangingPunct="0"/>
            <a:endParaRPr lang="de-AT" altLang="de-DE" sz="1200"/>
          </a:p>
        </p:txBody>
      </p:sp>
      <p:sp>
        <p:nvSpPr>
          <p:cNvPr id="30726" name="Line 4"/>
          <p:cNvSpPr>
            <a:spLocks noChangeShapeType="1"/>
          </p:cNvSpPr>
          <p:nvPr/>
        </p:nvSpPr>
        <p:spPr bwMode="auto">
          <a:xfrm>
            <a:off x="2043113" y="3312584"/>
            <a:ext cx="2527300" cy="10858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27" name="Line 5"/>
          <p:cNvSpPr>
            <a:spLocks noChangeShapeType="1"/>
          </p:cNvSpPr>
          <p:nvPr/>
        </p:nvSpPr>
        <p:spPr bwMode="auto">
          <a:xfrm flipH="1" flipV="1">
            <a:off x="4570413" y="4398434"/>
            <a:ext cx="1503363" cy="1276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28" name="Line 6"/>
          <p:cNvSpPr>
            <a:spLocks noChangeShapeType="1"/>
          </p:cNvSpPr>
          <p:nvPr/>
        </p:nvSpPr>
        <p:spPr bwMode="auto">
          <a:xfrm flipH="1">
            <a:off x="4570413" y="3249084"/>
            <a:ext cx="2595563" cy="1149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29" name="Oval 7"/>
          <p:cNvSpPr>
            <a:spLocks noChangeArrowheads="1"/>
          </p:cNvSpPr>
          <p:nvPr/>
        </p:nvSpPr>
        <p:spPr bwMode="auto">
          <a:xfrm>
            <a:off x="2043113" y="3439584"/>
            <a:ext cx="5054600" cy="1916113"/>
          </a:xfrm>
          <a:prstGeom prst="ellipse">
            <a:avLst/>
          </a:prstGeom>
          <a:solidFill>
            <a:srgbClr val="F2F2ED"/>
          </a:solidFill>
          <a:ln w="38100">
            <a:solidFill>
              <a:schemeClr val="tx1"/>
            </a:solidFill>
            <a:prstDash val="dash"/>
            <a:round/>
            <a:headEnd/>
            <a:tailEnd/>
          </a:ln>
          <a:effectLst>
            <a:outerShdw dist="35921" dir="2700000" algn="ctr" rotWithShape="0">
              <a:schemeClr val="bg2"/>
            </a:outerShdw>
          </a:effectLst>
        </p:spPr>
        <p:txBody>
          <a:bodyPr wrap="none" anchor="ctr"/>
          <a:lstStyle/>
          <a:p>
            <a:pPr algn="ctr" eaLnBrk="0" hangingPunct="0"/>
            <a:endParaRPr lang="de-AT" altLang="de-DE" sz="1200"/>
          </a:p>
        </p:txBody>
      </p:sp>
      <p:sp>
        <p:nvSpPr>
          <p:cNvPr id="30730" name="Line 8"/>
          <p:cNvSpPr>
            <a:spLocks noChangeShapeType="1"/>
          </p:cNvSpPr>
          <p:nvPr/>
        </p:nvSpPr>
        <p:spPr bwMode="auto">
          <a:xfrm>
            <a:off x="4570413" y="3001434"/>
            <a:ext cx="0" cy="4381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31" name="Oval 9"/>
          <p:cNvSpPr>
            <a:spLocks noChangeArrowheads="1"/>
          </p:cNvSpPr>
          <p:nvPr/>
        </p:nvSpPr>
        <p:spPr bwMode="auto">
          <a:xfrm>
            <a:off x="5413376" y="5446184"/>
            <a:ext cx="1365250" cy="446088"/>
          </a:xfrm>
          <a:prstGeom prst="ellipse">
            <a:avLst/>
          </a:prstGeom>
          <a:gradFill rotWithShape="0">
            <a:gsLst>
              <a:gs pos="0">
                <a:schemeClr val="bg1"/>
              </a:gs>
              <a:gs pos="100000">
                <a:srgbClr val="FFFFFF"/>
              </a:gs>
            </a:gsLst>
            <a:lin ang="5400000" scaled="1"/>
          </a:gra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32" name="Oval 10"/>
          <p:cNvSpPr>
            <a:spLocks noChangeArrowheads="1"/>
          </p:cNvSpPr>
          <p:nvPr/>
        </p:nvSpPr>
        <p:spPr bwMode="auto">
          <a:xfrm>
            <a:off x="5389563" y="3823759"/>
            <a:ext cx="1366838" cy="446088"/>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33" name="Oval 11"/>
          <p:cNvSpPr>
            <a:spLocks noChangeArrowheads="1"/>
          </p:cNvSpPr>
          <p:nvPr/>
        </p:nvSpPr>
        <p:spPr bwMode="auto">
          <a:xfrm>
            <a:off x="1358901" y="3056997"/>
            <a:ext cx="1366837" cy="511175"/>
          </a:xfrm>
          <a:prstGeom prst="ellipse">
            <a:avLst/>
          </a:prstGeom>
          <a:gradFill rotWithShape="0">
            <a:gsLst>
              <a:gs pos="0">
                <a:schemeClr val="bg1"/>
              </a:gs>
              <a:gs pos="100000">
                <a:srgbClr val="FFFFFF"/>
              </a:gs>
            </a:gsLst>
            <a:lin ang="5400000" scaled="1"/>
          </a:gra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34" name="Oval 12"/>
          <p:cNvSpPr>
            <a:spLocks noChangeArrowheads="1"/>
          </p:cNvSpPr>
          <p:nvPr/>
        </p:nvSpPr>
        <p:spPr bwMode="auto">
          <a:xfrm>
            <a:off x="2452688" y="3823759"/>
            <a:ext cx="1366838" cy="446088"/>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35" name="Oval 13"/>
          <p:cNvSpPr>
            <a:spLocks noChangeArrowheads="1"/>
          </p:cNvSpPr>
          <p:nvPr/>
        </p:nvSpPr>
        <p:spPr bwMode="auto">
          <a:xfrm>
            <a:off x="3998913" y="4781022"/>
            <a:ext cx="1365250" cy="446087"/>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36" name="Oval 14"/>
          <p:cNvSpPr>
            <a:spLocks noChangeArrowheads="1"/>
          </p:cNvSpPr>
          <p:nvPr/>
        </p:nvSpPr>
        <p:spPr bwMode="auto">
          <a:xfrm>
            <a:off x="5389563" y="4461934"/>
            <a:ext cx="1366838" cy="446088"/>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37" name="Rectangle 15"/>
          <p:cNvSpPr>
            <a:spLocks noChangeArrowheads="1"/>
          </p:cNvSpPr>
          <p:nvPr/>
        </p:nvSpPr>
        <p:spPr bwMode="auto">
          <a:xfrm>
            <a:off x="4103133" y="4295247"/>
            <a:ext cx="90281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a:latin typeface="+mn-lt"/>
              </a:rPr>
              <a:t>Projektteam</a:t>
            </a:r>
          </a:p>
        </p:txBody>
      </p:sp>
      <p:sp>
        <p:nvSpPr>
          <p:cNvPr id="30738" name="Oval 16"/>
          <p:cNvSpPr>
            <a:spLocks noChangeArrowheads="1"/>
          </p:cNvSpPr>
          <p:nvPr/>
        </p:nvSpPr>
        <p:spPr bwMode="auto">
          <a:xfrm>
            <a:off x="3887788" y="3568172"/>
            <a:ext cx="1365250" cy="446087"/>
          </a:xfrm>
          <a:prstGeom prst="ellipse">
            <a:avLst/>
          </a:prstGeom>
          <a:solidFill>
            <a:srgbClr val="F2F2ED"/>
          </a:solidFill>
          <a:ln w="38100">
            <a:solidFill>
              <a:srgbClr val="C5000F"/>
            </a:solidFill>
            <a:prstDash val="dash"/>
            <a:round/>
            <a:headEnd/>
            <a:tailEnd/>
          </a:ln>
          <a:effectLst>
            <a:outerShdw dist="35921" dir="2700000" algn="ctr" rotWithShape="0">
              <a:schemeClr val="bg2"/>
            </a:outerShdw>
          </a:effectLst>
        </p:spPr>
        <p:txBody>
          <a:bodyPr wrap="none" anchor="ctr"/>
          <a:lstStyle/>
          <a:p>
            <a:pPr algn="ctr" eaLnBrk="0" hangingPunct="0"/>
            <a:endParaRPr lang="de-AT" altLang="de-DE" sz="1200"/>
          </a:p>
        </p:txBody>
      </p:sp>
      <p:sp>
        <p:nvSpPr>
          <p:cNvPr id="30739" name="Oval 17"/>
          <p:cNvSpPr>
            <a:spLocks noChangeArrowheads="1"/>
          </p:cNvSpPr>
          <p:nvPr/>
        </p:nvSpPr>
        <p:spPr bwMode="auto">
          <a:xfrm>
            <a:off x="6483351" y="3056997"/>
            <a:ext cx="1366837" cy="447675"/>
          </a:xfrm>
          <a:prstGeom prst="ellipse">
            <a:avLst/>
          </a:prstGeom>
          <a:gradFill rotWithShape="0">
            <a:gsLst>
              <a:gs pos="0">
                <a:schemeClr val="bg1"/>
              </a:gs>
              <a:gs pos="100000">
                <a:srgbClr val="FFFFFF"/>
              </a:gs>
            </a:gsLst>
            <a:lin ang="5400000" scaled="1"/>
          </a:gra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41" name="Rectangle 19"/>
          <p:cNvSpPr>
            <a:spLocks noChangeArrowheads="1"/>
          </p:cNvSpPr>
          <p:nvPr/>
        </p:nvSpPr>
        <p:spPr bwMode="auto">
          <a:xfrm>
            <a:off x="3730395" y="2431522"/>
            <a:ext cx="165622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a:latin typeface="+mn-lt"/>
              </a:rPr>
              <a:t>Projektlenkungsausschuss</a:t>
            </a:r>
          </a:p>
        </p:txBody>
      </p:sp>
      <p:sp>
        <p:nvSpPr>
          <p:cNvPr id="30742" name="Rectangle 20"/>
          <p:cNvSpPr>
            <a:spLocks noChangeArrowheads="1"/>
          </p:cNvSpPr>
          <p:nvPr/>
        </p:nvSpPr>
        <p:spPr bwMode="auto">
          <a:xfrm>
            <a:off x="1544543" y="3085572"/>
            <a:ext cx="97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mitarbeiter</a:t>
            </a:r>
          </a:p>
        </p:txBody>
      </p:sp>
      <p:sp>
        <p:nvSpPr>
          <p:cNvPr id="30743" name="Rectangle 21"/>
          <p:cNvSpPr>
            <a:spLocks noChangeArrowheads="1"/>
          </p:cNvSpPr>
          <p:nvPr/>
        </p:nvSpPr>
        <p:spPr bwMode="auto">
          <a:xfrm>
            <a:off x="6681693" y="3061759"/>
            <a:ext cx="97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mitarbeiter</a:t>
            </a:r>
          </a:p>
        </p:txBody>
      </p:sp>
      <p:sp>
        <p:nvSpPr>
          <p:cNvPr id="30744" name="Rectangle 22"/>
          <p:cNvSpPr>
            <a:spLocks noChangeArrowheads="1"/>
          </p:cNvSpPr>
          <p:nvPr/>
        </p:nvSpPr>
        <p:spPr bwMode="auto">
          <a:xfrm>
            <a:off x="4057546" y="3679297"/>
            <a:ext cx="10590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Projektleiter</a:t>
            </a:r>
          </a:p>
        </p:txBody>
      </p:sp>
      <p:sp>
        <p:nvSpPr>
          <p:cNvPr id="30745" name="Rectangle 23"/>
          <p:cNvSpPr>
            <a:spLocks noChangeArrowheads="1"/>
          </p:cNvSpPr>
          <p:nvPr/>
        </p:nvSpPr>
        <p:spPr bwMode="auto">
          <a:xfrm>
            <a:off x="2551970" y="3838047"/>
            <a:ext cx="1103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teammitglied</a:t>
            </a:r>
          </a:p>
        </p:txBody>
      </p:sp>
      <p:sp>
        <p:nvSpPr>
          <p:cNvPr id="30746" name="Rectangle 24"/>
          <p:cNvSpPr>
            <a:spLocks noChangeArrowheads="1"/>
          </p:cNvSpPr>
          <p:nvPr/>
        </p:nvSpPr>
        <p:spPr bwMode="auto">
          <a:xfrm>
            <a:off x="4131532" y="4796897"/>
            <a:ext cx="1103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teammitglied</a:t>
            </a:r>
          </a:p>
        </p:txBody>
      </p:sp>
      <p:sp>
        <p:nvSpPr>
          <p:cNvPr id="30747" name="Rectangle 25"/>
          <p:cNvSpPr>
            <a:spLocks noChangeArrowheads="1"/>
          </p:cNvSpPr>
          <p:nvPr/>
        </p:nvSpPr>
        <p:spPr bwMode="auto">
          <a:xfrm>
            <a:off x="5536470" y="4477809"/>
            <a:ext cx="1103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teammitglied</a:t>
            </a:r>
          </a:p>
        </p:txBody>
      </p:sp>
      <p:sp>
        <p:nvSpPr>
          <p:cNvPr id="30748" name="Rectangle 26"/>
          <p:cNvSpPr>
            <a:spLocks noChangeArrowheads="1"/>
          </p:cNvSpPr>
          <p:nvPr/>
        </p:nvSpPr>
        <p:spPr bwMode="auto">
          <a:xfrm>
            <a:off x="5616481" y="5455709"/>
            <a:ext cx="97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mitarbeiter</a:t>
            </a:r>
          </a:p>
        </p:txBody>
      </p:sp>
      <p:sp>
        <p:nvSpPr>
          <p:cNvPr id="30749" name="Rectangle 27"/>
          <p:cNvSpPr>
            <a:spLocks noChangeArrowheads="1"/>
          </p:cNvSpPr>
          <p:nvPr/>
        </p:nvSpPr>
        <p:spPr bwMode="auto">
          <a:xfrm>
            <a:off x="5514245" y="3849159"/>
            <a:ext cx="1103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teammitglied</a:t>
            </a:r>
          </a:p>
        </p:txBody>
      </p:sp>
      <p:sp>
        <p:nvSpPr>
          <p:cNvPr id="30750" name="Oval 28"/>
          <p:cNvSpPr>
            <a:spLocks noChangeArrowheads="1"/>
          </p:cNvSpPr>
          <p:nvPr/>
        </p:nvSpPr>
        <p:spPr bwMode="auto">
          <a:xfrm>
            <a:off x="7097713" y="2274359"/>
            <a:ext cx="1366838" cy="446088"/>
          </a:xfrm>
          <a:prstGeom prst="ellipse">
            <a:avLst/>
          </a:prstGeom>
          <a:solidFill>
            <a:srgbClr val="F2F2ED"/>
          </a:solidFill>
          <a:ln w="38100">
            <a:solidFill>
              <a:schemeClr val="tx2"/>
            </a:solidFill>
            <a:prstDash val="dash"/>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51" name="Rectangle 29"/>
          <p:cNvSpPr>
            <a:spLocks noChangeArrowheads="1"/>
          </p:cNvSpPr>
          <p:nvPr/>
        </p:nvSpPr>
        <p:spPr bwMode="auto">
          <a:xfrm>
            <a:off x="7427764" y="2279122"/>
            <a:ext cx="7400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coach</a:t>
            </a:r>
          </a:p>
        </p:txBody>
      </p:sp>
      <p:sp>
        <p:nvSpPr>
          <p:cNvPr id="30752" name="Line 30"/>
          <p:cNvSpPr>
            <a:spLocks noChangeShapeType="1"/>
          </p:cNvSpPr>
          <p:nvPr/>
        </p:nvSpPr>
        <p:spPr bwMode="auto">
          <a:xfrm flipH="1">
            <a:off x="7235826" y="2683934"/>
            <a:ext cx="188912" cy="1174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53" name="Oval 31"/>
          <p:cNvSpPr>
            <a:spLocks noChangeArrowheads="1"/>
          </p:cNvSpPr>
          <p:nvPr/>
        </p:nvSpPr>
        <p:spPr bwMode="auto">
          <a:xfrm>
            <a:off x="4070351" y="2699809"/>
            <a:ext cx="957262" cy="382588"/>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54" name="Oval 32"/>
          <p:cNvSpPr>
            <a:spLocks noChangeArrowheads="1"/>
          </p:cNvSpPr>
          <p:nvPr/>
        </p:nvSpPr>
        <p:spPr bwMode="auto">
          <a:xfrm rot="-334838">
            <a:off x="1019176" y="4333347"/>
            <a:ext cx="2938462" cy="1663700"/>
          </a:xfrm>
          <a:prstGeom prst="ellipse">
            <a:avLst/>
          </a:prstGeom>
          <a:noFill/>
          <a:ln w="12700">
            <a:solidFill>
              <a:schemeClr val="tx2"/>
            </a:solidFill>
            <a:prstDash val="dash"/>
            <a:round/>
            <a:headEnd/>
            <a:tailEnd/>
          </a:ln>
          <a:effectLst/>
          <a:extLst>
            <a:ext uri="{909E8E84-426E-40DD-AFC4-6F175D3DCCD1}">
              <a14:hiddenFill xmlns:a14="http://schemas.microsoft.com/office/drawing/2010/main">
                <a:gradFill rotWithShape="0">
                  <a:gsLst>
                    <a:gs pos="0">
                      <a:srgbClr val="FFFFFF"/>
                    </a:gs>
                    <a:gs pos="100000">
                      <a:schemeClr val="folHlink"/>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de-AT" altLang="de-DE">
              <a:latin typeface="+mn-lt"/>
            </a:endParaRPr>
          </a:p>
        </p:txBody>
      </p:sp>
      <p:sp>
        <p:nvSpPr>
          <p:cNvPr id="30755" name="Rectangle 33"/>
          <p:cNvSpPr>
            <a:spLocks noChangeArrowheads="1"/>
          </p:cNvSpPr>
          <p:nvPr/>
        </p:nvSpPr>
        <p:spPr bwMode="auto">
          <a:xfrm>
            <a:off x="1431926" y="4674659"/>
            <a:ext cx="7921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Subteam</a:t>
            </a:r>
          </a:p>
        </p:txBody>
      </p:sp>
      <p:sp>
        <p:nvSpPr>
          <p:cNvPr id="30756" name="Line 34"/>
          <p:cNvSpPr>
            <a:spLocks noChangeShapeType="1"/>
          </p:cNvSpPr>
          <p:nvPr/>
        </p:nvSpPr>
        <p:spPr bwMode="auto">
          <a:xfrm flipV="1">
            <a:off x="2520951" y="4781022"/>
            <a:ext cx="546100" cy="8937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57" name="Line 35"/>
          <p:cNvSpPr>
            <a:spLocks noChangeShapeType="1"/>
          </p:cNvSpPr>
          <p:nvPr/>
        </p:nvSpPr>
        <p:spPr bwMode="auto">
          <a:xfrm flipV="1">
            <a:off x="1770063" y="4781022"/>
            <a:ext cx="1296988" cy="38258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58" name="Line 36"/>
          <p:cNvSpPr>
            <a:spLocks noChangeShapeType="1"/>
          </p:cNvSpPr>
          <p:nvPr/>
        </p:nvSpPr>
        <p:spPr bwMode="auto">
          <a:xfrm>
            <a:off x="1770063" y="5163609"/>
            <a:ext cx="750888" cy="5111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AT"/>
          </a:p>
        </p:txBody>
      </p:sp>
      <p:sp>
        <p:nvSpPr>
          <p:cNvPr id="30759" name="Oval 37"/>
          <p:cNvSpPr>
            <a:spLocks noChangeArrowheads="1"/>
          </p:cNvSpPr>
          <p:nvPr/>
        </p:nvSpPr>
        <p:spPr bwMode="auto">
          <a:xfrm>
            <a:off x="1838326" y="5482697"/>
            <a:ext cx="1365250" cy="447675"/>
          </a:xfrm>
          <a:prstGeom prst="ellipse">
            <a:avLst/>
          </a:prstGeom>
          <a:gradFill rotWithShape="0">
            <a:gsLst>
              <a:gs pos="0">
                <a:schemeClr val="bg1"/>
              </a:gs>
              <a:gs pos="100000">
                <a:srgbClr val="FFFFFF"/>
              </a:gs>
            </a:gsLst>
            <a:lin ang="5400000" scaled="1"/>
          </a:gra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60" name="Oval 38"/>
          <p:cNvSpPr>
            <a:spLocks noChangeArrowheads="1"/>
          </p:cNvSpPr>
          <p:nvPr/>
        </p:nvSpPr>
        <p:spPr bwMode="auto">
          <a:xfrm>
            <a:off x="2384426" y="4557184"/>
            <a:ext cx="1366837" cy="447675"/>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61" name="Rectangle 39"/>
          <p:cNvSpPr>
            <a:spLocks noChangeArrowheads="1"/>
          </p:cNvSpPr>
          <p:nvPr/>
        </p:nvSpPr>
        <p:spPr bwMode="auto">
          <a:xfrm>
            <a:off x="2023968" y="5487459"/>
            <a:ext cx="97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mitarbeiter</a:t>
            </a:r>
          </a:p>
        </p:txBody>
      </p:sp>
      <p:sp>
        <p:nvSpPr>
          <p:cNvPr id="30762" name="Rectangle 40"/>
          <p:cNvSpPr>
            <a:spLocks noChangeArrowheads="1"/>
          </p:cNvSpPr>
          <p:nvPr/>
        </p:nvSpPr>
        <p:spPr bwMode="auto">
          <a:xfrm>
            <a:off x="2496407" y="4573059"/>
            <a:ext cx="11031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teammitglied</a:t>
            </a:r>
          </a:p>
        </p:txBody>
      </p:sp>
      <p:sp>
        <p:nvSpPr>
          <p:cNvPr id="30763" name="Oval 41"/>
          <p:cNvSpPr>
            <a:spLocks noChangeArrowheads="1"/>
          </p:cNvSpPr>
          <p:nvPr/>
        </p:nvSpPr>
        <p:spPr bwMode="auto">
          <a:xfrm>
            <a:off x="1085851" y="4950884"/>
            <a:ext cx="1366837" cy="447675"/>
          </a:xfrm>
          <a:prstGeom prst="ellipse">
            <a:avLst/>
          </a:prstGeom>
          <a:gradFill rotWithShape="0">
            <a:gsLst>
              <a:gs pos="0">
                <a:schemeClr val="bg1"/>
              </a:gs>
              <a:gs pos="100000">
                <a:srgbClr val="FFFFFF"/>
              </a:gs>
            </a:gsLst>
            <a:lin ang="5400000" scaled="1"/>
          </a:gra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64" name="Rectangle 42"/>
          <p:cNvSpPr>
            <a:spLocks noChangeArrowheads="1"/>
          </p:cNvSpPr>
          <p:nvPr/>
        </p:nvSpPr>
        <p:spPr bwMode="auto">
          <a:xfrm>
            <a:off x="1271493" y="4955647"/>
            <a:ext cx="9717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200">
                <a:latin typeface="+mn-lt"/>
              </a:rPr>
              <a:t>Projekt-</a:t>
            </a:r>
          </a:p>
          <a:p>
            <a:pPr algn="ctr"/>
            <a:r>
              <a:rPr lang="de-DE" altLang="de-DE" sz="1200">
                <a:latin typeface="+mn-lt"/>
              </a:rPr>
              <a:t>mitarbeiter</a:t>
            </a:r>
          </a:p>
        </p:txBody>
      </p:sp>
      <p:sp>
        <p:nvSpPr>
          <p:cNvPr id="30765" name="Rectangle 43"/>
          <p:cNvSpPr>
            <a:spLocks noChangeArrowheads="1"/>
          </p:cNvSpPr>
          <p:nvPr/>
        </p:nvSpPr>
        <p:spPr bwMode="auto">
          <a:xfrm>
            <a:off x="4097444" y="2693459"/>
            <a:ext cx="9300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000">
                <a:latin typeface="+mn-lt"/>
              </a:rPr>
              <a:t>Projekt-</a:t>
            </a:r>
          </a:p>
          <a:p>
            <a:pPr algn="ctr"/>
            <a:r>
              <a:rPr lang="de-DE" altLang="de-DE" sz="1000">
                <a:latin typeface="+mn-lt"/>
              </a:rPr>
              <a:t>auftraggeber</a:t>
            </a:r>
          </a:p>
        </p:txBody>
      </p:sp>
      <p:sp>
        <p:nvSpPr>
          <p:cNvPr id="30766" name="Oval 44"/>
          <p:cNvSpPr>
            <a:spLocks noChangeArrowheads="1"/>
          </p:cNvSpPr>
          <p:nvPr/>
        </p:nvSpPr>
        <p:spPr bwMode="auto">
          <a:xfrm>
            <a:off x="5060951" y="2633134"/>
            <a:ext cx="423862" cy="220663"/>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30767" name="Oval 45"/>
          <p:cNvSpPr>
            <a:spLocks noChangeArrowheads="1"/>
          </p:cNvSpPr>
          <p:nvPr/>
        </p:nvSpPr>
        <p:spPr bwMode="auto">
          <a:xfrm>
            <a:off x="3613151" y="2633134"/>
            <a:ext cx="423862" cy="220663"/>
          </a:xfrm>
          <a:prstGeom prst="ellipse">
            <a:avLst/>
          </a:prstGeom>
          <a:solidFill>
            <a:schemeClr val="bg1"/>
          </a:solidFill>
          <a:ln w="31750">
            <a:solidFill>
              <a:schemeClr val="tx1"/>
            </a:solidFill>
            <a:round/>
            <a:headEnd/>
            <a:tailEnd/>
          </a:ln>
          <a:effectLst>
            <a:outerShdw dist="35921" dir="2700000" algn="ctr" rotWithShape="0">
              <a:schemeClr val="bg2"/>
            </a:outerShdw>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de-AT" altLang="de-DE" sz="1200">
              <a:latin typeface="+mn-lt"/>
            </a:endParaRPr>
          </a:p>
        </p:txBody>
      </p:sp>
      <p:sp>
        <p:nvSpPr>
          <p:cNvPr id="50" name="Textfeld 49"/>
          <p:cNvSpPr txBox="1"/>
          <p:nvPr/>
        </p:nvSpPr>
        <p:spPr>
          <a:xfrm>
            <a:off x="297449" y="1763786"/>
            <a:ext cx="2268954" cy="369332"/>
          </a:xfrm>
          <a:prstGeom prst="rect">
            <a:avLst/>
          </a:prstGeom>
          <a:noFill/>
        </p:spPr>
        <p:txBody>
          <a:bodyPr wrap="none" rtlCol="0">
            <a:spAutoFit/>
          </a:bodyPr>
          <a:lstStyle/>
          <a:p>
            <a:r>
              <a:rPr lang="de-AT" dirty="0" smtClean="0"/>
              <a:t>Projektorganisation </a:t>
            </a:r>
            <a:endParaRPr lang="de-AT" dirty="0"/>
          </a:p>
        </p:txBody>
      </p:sp>
      <p:sp>
        <p:nvSpPr>
          <p:cNvPr id="51" name="Text Box 121"/>
          <p:cNvSpPr txBox="1">
            <a:spLocks noChangeArrowheads="1"/>
          </p:cNvSpPr>
          <p:nvPr/>
        </p:nvSpPr>
        <p:spPr bwMode="auto">
          <a:xfrm>
            <a:off x="8173564" y="5756208"/>
            <a:ext cx="7216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de-DE" sz="800" dirty="0" err="1">
                <a:latin typeface="+mn-lt"/>
              </a:rPr>
              <a:t>grafik</a:t>
            </a:r>
            <a:r>
              <a:rPr lang="de-DE" altLang="de-DE" sz="800" dirty="0">
                <a:latin typeface="+mn-lt"/>
              </a:rPr>
              <a:t> © </a:t>
            </a:r>
            <a:r>
              <a:rPr lang="de-DE" altLang="de-DE" sz="800" dirty="0" err="1">
                <a:latin typeface="+mn-lt"/>
              </a:rPr>
              <a:t>nlc</a:t>
            </a:r>
            <a:endParaRPr lang="de-DE" altLang="de-DE" sz="800" dirty="0">
              <a:latin typeface="+mn-lt"/>
            </a:endParaRPr>
          </a:p>
        </p:txBody>
      </p:sp>
    </p:spTree>
    <p:extLst>
      <p:ext uri="{BB962C8B-B14F-4D97-AF65-F5344CB8AC3E}">
        <p14:creationId xmlns:p14="http://schemas.microsoft.com/office/powerpoint/2010/main" val="15035518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Land Salzburg Standard">
      <a:dk1>
        <a:srgbClr val="000000"/>
      </a:dk1>
      <a:lt1>
        <a:srgbClr val="FFFFFF"/>
      </a:lt1>
      <a:dk2>
        <a:srgbClr val="C5000F"/>
      </a:dk2>
      <a:lt2>
        <a:srgbClr val="E4E4E4"/>
      </a:lt2>
      <a:accent1>
        <a:srgbClr val="C5000F"/>
      </a:accent1>
      <a:accent2>
        <a:srgbClr val="FFFFFF"/>
      </a:accent2>
      <a:accent3>
        <a:srgbClr val="949594"/>
      </a:accent3>
      <a:accent4>
        <a:srgbClr val="000000"/>
      </a:accent4>
      <a:accent5>
        <a:srgbClr val="D8D8D8"/>
      </a:accent5>
      <a:accent6>
        <a:srgbClr val="FFFFFF"/>
      </a:accent6>
      <a:hlink>
        <a:srgbClr val="C5000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D2701A13ACEC4D93CFDFEF5F5B3F5E" ma:contentTypeVersion="1" ma:contentTypeDescription="Ein neues Dokument erstellen." ma:contentTypeScope="" ma:versionID="b1206e47a5a13c550aa5c2ab45187aa2">
  <xsd:schema xmlns:xsd="http://www.w3.org/2001/XMLSchema" xmlns:xs="http://www.w3.org/2001/XMLSchema" xmlns:p="http://schemas.microsoft.com/office/2006/metadata/properties" xmlns:ns1="http://schemas.microsoft.com/sharepoint/v3" xmlns:ns2="3ea499ce-4cdb-4ab8-9eb4-4223893901be" targetNamespace="http://schemas.microsoft.com/office/2006/metadata/properties" ma:root="true" ma:fieldsID="dd72bbc038d7ffafeb44a4f5b68dc0a0" ns1:_="" ns2:_="">
    <xsd:import namespace="http://schemas.microsoft.com/sharepoint/v3"/>
    <xsd:import namespace="3ea499ce-4cdb-4ab8-9eb4-4223893901be"/>
    <xsd:element name="properties">
      <xsd:complexType>
        <xsd:sequence>
          <xsd:element name="documentManagement">
            <xsd:complexType>
              <xsd:all>
                <xsd:element ref="ns1:PublishingStartDate" minOccurs="0"/>
                <xsd:element ref="ns1:PublishingExpirationDate" minOccurs="0"/>
                <xsd:element ref="ns2:Publik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Geplantes Startdatum" ma:description="Geplantes Startdatum ist eine Websitespalte, die über das Feature zum Veröffentlichen erstellt wird. Es wird zur Angabe des Datums und der Uhrzeit verwendet, wann diese Seite Besuchern zum ersten Mal angezeigt wird." ma:hidden="true" ma:internalName="PublishingStartDate">
      <xsd:simpleType>
        <xsd:restriction base="dms:Unknown"/>
      </xsd:simpleType>
    </xsd:element>
    <xsd:element name="PublishingExpirationDate" ma:index="9" nillable="true" ma:displayName="Geplantes Enddatum" ma:description="Geplantes Enddatum ist eine Websitespalte, die über das Feature zum Veröffentlichen erstellt wird. Es wird zur Angabe des Datums und der Uhrzeit verwendet, wann diese Seite Besuchern nicht mehr angezeigt wird."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ea499ce-4cdb-4ab8-9eb4-4223893901be" elementFormDefault="qualified">
    <xsd:import namespace="http://schemas.microsoft.com/office/2006/documentManagement/types"/>
    <xsd:import namespace="http://schemas.microsoft.com/office/infopath/2007/PartnerControls"/>
    <xsd:element name="Publikation" ma:index="10" nillable="true" ma:displayName="Publikation" ma:default="0" ma:internalName="Publikation">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kation xmlns="3ea499ce-4cdb-4ab8-9eb4-4223893901be">false</Publikation>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2B28FE-EF4A-4D6E-99AB-878446293F58}"/>
</file>

<file path=customXml/itemProps2.xml><?xml version="1.0" encoding="utf-8"?>
<ds:datastoreItem xmlns:ds="http://schemas.openxmlformats.org/officeDocument/2006/customXml" ds:itemID="{CF3C18FA-369F-4E7C-AFDB-C2C47533403D}"/>
</file>

<file path=customXml/itemProps3.xml><?xml version="1.0" encoding="utf-8"?>
<ds:datastoreItem xmlns:ds="http://schemas.openxmlformats.org/officeDocument/2006/customXml" ds:itemID="{E667AF9F-E656-4A21-93EC-BCAC1F802D0B}"/>
</file>

<file path=docProps/app.xml><?xml version="1.0" encoding="utf-8"?>
<Properties xmlns="http://schemas.openxmlformats.org/officeDocument/2006/extended-properties" xmlns:vt="http://schemas.openxmlformats.org/officeDocument/2006/docPropsVTypes">
  <Template>blank</Template>
  <TotalTime>0</TotalTime>
  <Words>1126</Words>
  <Application>Microsoft Office PowerPoint</Application>
  <PresentationFormat>Bildschirmpräsentation (4:3)</PresentationFormat>
  <Paragraphs>320</Paragraphs>
  <Slides>25</Slides>
  <Notes>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ＭＳ Ｐゴシック</vt:lpstr>
      <vt:lpstr>Aharoni</vt:lpstr>
      <vt:lpstr>Arial</vt:lpstr>
      <vt:lpstr>Arial Narrow</vt:lpstr>
      <vt:lpstr>Calibri</vt:lpstr>
      <vt:lpstr>Trebuchet MS</vt:lpstr>
      <vt:lpstr>Wingdings</vt:lpstr>
      <vt:lpstr>blank</vt:lpstr>
      <vt:lpstr>Verwaltungsmanagement und Organisation</vt:lpstr>
      <vt:lpstr>Organisation</vt:lpstr>
      <vt:lpstr>Organisation</vt:lpstr>
      <vt:lpstr>Organisation</vt:lpstr>
      <vt:lpstr>Standards und Richtlinien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Wozu  Projekt- manage- ment?</vt:lpstr>
      <vt:lpstr>Projektmanagement</vt:lpstr>
      <vt:lpstr>Basisdaten für Verwaltungsreformen</vt:lpstr>
      <vt:lpstr>Verwaltungsreformen… eine unendliche Geschichte? </vt:lpstr>
      <vt:lpstr>Verwaltungsreformen… eine unendliche Geschichte? </vt:lpstr>
      <vt:lpstr>Verwaltungsreformen  - international</vt:lpstr>
      <vt:lpstr>Verwaltungsreformen – Land Salzburg I</vt:lpstr>
      <vt:lpstr>Verwaltungsreformen – Land Salzburg II</vt:lpstr>
      <vt:lpstr>Verwaltungsreform – Salzburg heute</vt:lpstr>
    </vt:vector>
  </TitlesOfParts>
  <Company>Land Salzburg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 Michael Wörgötter</dc:creator>
  <cp:lastModifiedBy>Mistlberger-Kreczi Sabina</cp:lastModifiedBy>
  <cp:revision>62</cp:revision>
  <cp:lastPrinted>2018-06-25T12:46:22Z</cp:lastPrinted>
  <dcterms:created xsi:type="dcterms:W3CDTF">2018-02-05T10:31:31Z</dcterms:created>
  <dcterms:modified xsi:type="dcterms:W3CDTF">2018-10-03T12:44:04Z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0x01010010D2701A13ACEC4D93CFDFEF5F5B3F5E</vt:lpwstr>
  </property>
</Properties>
</file>